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notesSlides/notesSlide1.xml" ContentType="application/vnd.openxmlformats-officedocument.presentationml.notesSlide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256" r:id="rId2"/>
    <p:sldId id="310" r:id="rId3"/>
    <p:sldId id="315" r:id="rId4"/>
    <p:sldId id="316" r:id="rId5"/>
    <p:sldId id="317" r:id="rId6"/>
    <p:sldId id="318" r:id="rId7"/>
    <p:sldId id="261" r:id="rId8"/>
    <p:sldId id="262" r:id="rId9"/>
    <p:sldId id="319" r:id="rId10"/>
    <p:sldId id="320" r:id="rId11"/>
    <p:sldId id="321" r:id="rId12"/>
    <p:sldId id="351" r:id="rId13"/>
    <p:sldId id="322" r:id="rId14"/>
    <p:sldId id="323" r:id="rId15"/>
    <p:sldId id="324" r:id="rId16"/>
    <p:sldId id="325" r:id="rId17"/>
    <p:sldId id="326" r:id="rId18"/>
    <p:sldId id="327" r:id="rId19"/>
    <p:sldId id="328" r:id="rId20"/>
    <p:sldId id="329" r:id="rId21"/>
    <p:sldId id="330" r:id="rId22"/>
    <p:sldId id="331" r:id="rId23"/>
    <p:sldId id="332" r:id="rId24"/>
    <p:sldId id="333" r:id="rId25"/>
    <p:sldId id="334" r:id="rId26"/>
    <p:sldId id="335" r:id="rId27"/>
    <p:sldId id="336" r:id="rId28"/>
    <p:sldId id="337" r:id="rId29"/>
    <p:sldId id="338" r:id="rId30"/>
    <p:sldId id="339" r:id="rId31"/>
    <p:sldId id="340" r:id="rId32"/>
    <p:sldId id="341" r:id="rId33"/>
    <p:sldId id="342" r:id="rId34"/>
    <p:sldId id="343" r:id="rId35"/>
    <p:sldId id="344" r:id="rId36"/>
    <p:sldId id="348" r:id="rId37"/>
    <p:sldId id="349" r:id="rId38"/>
    <p:sldId id="345" r:id="rId39"/>
    <p:sldId id="346" r:id="rId40"/>
    <p:sldId id="350" r:id="rId41"/>
  </p:sldIdLst>
  <p:sldSz cx="9144000" cy="6858000" type="screen4x3"/>
  <p:notesSz cx="6858000" cy="9144000"/>
  <p:custDataLst>
    <p:tags r:id="rId4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48" y="5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3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65AE47-4699-41F1-8B41-872110DE36E2}" type="datetimeFigureOut">
              <a:rPr lang="en-US" smtClean="0"/>
              <a:pPr/>
              <a:t>7/25/2012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C7E655-1D0A-4FC4-970D-801F2E0F1D1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3021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C7E655-1D0A-4FC4-970D-801F2E0F1D1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583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A1565-0478-409E-AEFB-839614BB2346}" type="datetimeFigureOut">
              <a:rPr lang="en-US" smtClean="0"/>
              <a:pPr/>
              <a:t>7/25/2012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190C6-E307-43F1-8FA8-346228E1C7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A1565-0478-409E-AEFB-839614BB2346}" type="datetimeFigureOut">
              <a:rPr lang="en-US" smtClean="0"/>
              <a:pPr/>
              <a:t>7/25/2012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190C6-E307-43F1-8FA8-346228E1C7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A1565-0478-409E-AEFB-839614BB2346}" type="datetimeFigureOut">
              <a:rPr lang="en-US" smtClean="0"/>
              <a:pPr/>
              <a:t>7/25/2012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190C6-E307-43F1-8FA8-346228E1C7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8229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938588"/>
            <a:ext cx="8229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25F56C3C-F8D3-441E-9243-DFFB7DFBD9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A1565-0478-409E-AEFB-839614BB2346}" type="datetimeFigureOut">
              <a:rPr lang="en-US" smtClean="0"/>
              <a:pPr/>
              <a:t>7/25/2012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190C6-E307-43F1-8FA8-346228E1C7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A1565-0478-409E-AEFB-839614BB2346}" type="datetimeFigureOut">
              <a:rPr lang="en-US" smtClean="0"/>
              <a:pPr/>
              <a:t>7/25/2012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190C6-E307-43F1-8FA8-346228E1C7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A1565-0478-409E-AEFB-839614BB2346}" type="datetimeFigureOut">
              <a:rPr lang="en-US" smtClean="0"/>
              <a:pPr/>
              <a:t>7/25/2012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190C6-E307-43F1-8FA8-346228E1C7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A1565-0478-409E-AEFB-839614BB2346}" type="datetimeFigureOut">
              <a:rPr lang="en-US" smtClean="0"/>
              <a:pPr/>
              <a:t>7/25/2012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190C6-E307-43F1-8FA8-346228E1C7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A1565-0478-409E-AEFB-839614BB2346}" type="datetimeFigureOut">
              <a:rPr lang="en-US" smtClean="0"/>
              <a:pPr/>
              <a:t>7/25/2012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190C6-E307-43F1-8FA8-346228E1C7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A1565-0478-409E-AEFB-839614BB2346}" type="datetimeFigureOut">
              <a:rPr lang="en-US" smtClean="0"/>
              <a:pPr/>
              <a:t>7/25/2012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190C6-E307-43F1-8FA8-346228E1C7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A1565-0478-409E-AEFB-839614BB2346}" type="datetimeFigureOut">
              <a:rPr lang="en-US" smtClean="0"/>
              <a:pPr/>
              <a:t>7/25/2012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190C6-E307-43F1-8FA8-346228E1C7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A1565-0478-409E-AEFB-839614BB2346}" type="datetimeFigureOut">
              <a:rPr lang="en-US" smtClean="0"/>
              <a:pPr/>
              <a:t>7/25/2012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190C6-E307-43F1-8FA8-346228E1C71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A1565-0478-409E-AEFB-839614BB2346}" type="datetimeFigureOut">
              <a:rPr lang="en-US" smtClean="0"/>
              <a:pPr/>
              <a:t>7/25/2012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190C6-E307-43F1-8FA8-346228E1C71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5" Type="http://schemas.openxmlformats.org/officeDocument/2006/relationships/image" Target="../media/image40.emf"/><Relationship Id="rId4" Type="http://schemas.openxmlformats.org/officeDocument/2006/relationships/image" Target="../media/image39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5" Type="http://schemas.openxmlformats.org/officeDocument/2006/relationships/image" Target="../media/image42.emf"/><Relationship Id="rId4" Type="http://schemas.openxmlformats.org/officeDocument/2006/relationships/image" Target="../media/image41.e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emf"/><Relationship Id="rId3" Type="http://schemas.openxmlformats.org/officeDocument/2006/relationships/tags" Target="../tags/tag46.xml"/><Relationship Id="rId7" Type="http://schemas.openxmlformats.org/officeDocument/2006/relationships/image" Target="../media/image44.emf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6" Type="http://schemas.openxmlformats.org/officeDocument/2006/relationships/image" Target="../media/image43.emf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47.xml"/><Relationship Id="rId9" Type="http://schemas.openxmlformats.org/officeDocument/2006/relationships/image" Target="../media/image46.e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emf"/><Relationship Id="rId3" Type="http://schemas.openxmlformats.org/officeDocument/2006/relationships/tags" Target="../tags/tag50.xml"/><Relationship Id="rId7" Type="http://schemas.openxmlformats.org/officeDocument/2006/relationships/image" Target="../media/image47.emf"/><Relationship Id="rId2" Type="http://schemas.openxmlformats.org/officeDocument/2006/relationships/tags" Target="../tags/tag49.xml"/><Relationship Id="rId1" Type="http://schemas.openxmlformats.org/officeDocument/2006/relationships/tags" Target="../tags/tag48.xml"/><Relationship Id="rId6" Type="http://schemas.openxmlformats.org/officeDocument/2006/relationships/image" Target="../media/image37.emf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5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7" Type="http://schemas.openxmlformats.org/officeDocument/2006/relationships/image" Target="../media/image50.emf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49.emf"/><Relationship Id="rId5" Type="http://schemas.openxmlformats.org/officeDocument/2006/relationships/image" Target="../media/image48.emf"/><Relationship Id="rId4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7" Type="http://schemas.openxmlformats.org/officeDocument/2006/relationships/image" Target="../media/image52.emf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48.emf"/><Relationship Id="rId5" Type="http://schemas.openxmlformats.org/officeDocument/2006/relationships/image" Target="../media/image51.emf"/><Relationship Id="rId4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tags" Target="../tags/tag65.xml"/><Relationship Id="rId13" Type="http://schemas.openxmlformats.org/officeDocument/2006/relationships/image" Target="../media/image54.emf"/><Relationship Id="rId18" Type="http://schemas.openxmlformats.org/officeDocument/2006/relationships/image" Target="../media/image59.emf"/><Relationship Id="rId3" Type="http://schemas.openxmlformats.org/officeDocument/2006/relationships/tags" Target="../tags/tag60.xml"/><Relationship Id="rId7" Type="http://schemas.openxmlformats.org/officeDocument/2006/relationships/tags" Target="../tags/tag64.xml"/><Relationship Id="rId12" Type="http://schemas.openxmlformats.org/officeDocument/2006/relationships/image" Target="../media/image53.emf"/><Relationship Id="rId17" Type="http://schemas.openxmlformats.org/officeDocument/2006/relationships/image" Target="../media/image58.emf"/><Relationship Id="rId2" Type="http://schemas.openxmlformats.org/officeDocument/2006/relationships/tags" Target="../tags/tag59.xml"/><Relationship Id="rId16" Type="http://schemas.openxmlformats.org/officeDocument/2006/relationships/image" Target="../media/image57.emf"/><Relationship Id="rId20" Type="http://schemas.openxmlformats.org/officeDocument/2006/relationships/image" Target="../media/image61.emf"/><Relationship Id="rId1" Type="http://schemas.openxmlformats.org/officeDocument/2006/relationships/tags" Target="../tags/tag58.xml"/><Relationship Id="rId6" Type="http://schemas.openxmlformats.org/officeDocument/2006/relationships/tags" Target="../tags/tag63.xml"/><Relationship Id="rId11" Type="http://schemas.openxmlformats.org/officeDocument/2006/relationships/slideLayout" Target="../slideLayouts/slideLayout2.xml"/><Relationship Id="rId5" Type="http://schemas.openxmlformats.org/officeDocument/2006/relationships/tags" Target="../tags/tag62.xml"/><Relationship Id="rId15" Type="http://schemas.openxmlformats.org/officeDocument/2006/relationships/image" Target="../media/image56.emf"/><Relationship Id="rId10" Type="http://schemas.openxmlformats.org/officeDocument/2006/relationships/tags" Target="../tags/tag67.xml"/><Relationship Id="rId19" Type="http://schemas.openxmlformats.org/officeDocument/2006/relationships/image" Target="../media/image60.emf"/><Relationship Id="rId4" Type="http://schemas.openxmlformats.org/officeDocument/2006/relationships/tags" Target="../tags/tag61.xml"/><Relationship Id="rId9" Type="http://schemas.openxmlformats.org/officeDocument/2006/relationships/tags" Target="../tags/tag66.xml"/><Relationship Id="rId14" Type="http://schemas.openxmlformats.org/officeDocument/2006/relationships/image" Target="../media/image55.e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2.png"/><Relationship Id="rId3" Type="http://schemas.openxmlformats.org/officeDocument/2006/relationships/tags" Target="../tags/tag70.xml"/><Relationship Id="rId7" Type="http://schemas.openxmlformats.org/officeDocument/2006/relationships/image" Target="../media/image27.png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71.xml"/><Relationship Id="rId9" Type="http://schemas.openxmlformats.org/officeDocument/2006/relationships/image" Target="../media/image63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74.xml"/><Relationship Id="rId7" Type="http://schemas.openxmlformats.org/officeDocument/2006/relationships/image" Target="../media/image66.emf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image" Target="../media/image65.emf"/><Relationship Id="rId5" Type="http://schemas.openxmlformats.org/officeDocument/2006/relationships/image" Target="../media/image64.emf"/><Relationship Id="rId4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emf"/><Relationship Id="rId3" Type="http://schemas.openxmlformats.org/officeDocument/2006/relationships/tags" Target="../tags/tag77.xml"/><Relationship Id="rId7" Type="http://schemas.openxmlformats.org/officeDocument/2006/relationships/image" Target="../media/image67.emf"/><Relationship Id="rId2" Type="http://schemas.openxmlformats.org/officeDocument/2006/relationships/tags" Target="../tags/tag76.xml"/><Relationship Id="rId1" Type="http://schemas.openxmlformats.org/officeDocument/2006/relationships/tags" Target="../tags/tag75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79.xml"/><Relationship Id="rId10" Type="http://schemas.openxmlformats.org/officeDocument/2006/relationships/image" Target="../media/image70.emf"/><Relationship Id="rId4" Type="http://schemas.openxmlformats.org/officeDocument/2006/relationships/tags" Target="../tags/tag78.xml"/><Relationship Id="rId9" Type="http://schemas.openxmlformats.org/officeDocument/2006/relationships/image" Target="../media/image69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tags" Target="../tags/tag5.xml"/><Relationship Id="rId7" Type="http://schemas.openxmlformats.org/officeDocument/2006/relationships/image" Target="../media/image2.emf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6" Type="http://schemas.openxmlformats.org/officeDocument/2006/relationships/image" Target="../media/image1.emf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6.xml"/><Relationship Id="rId9" Type="http://schemas.openxmlformats.org/officeDocument/2006/relationships/image" Target="../media/image4.emf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1.emf"/><Relationship Id="rId13" Type="http://schemas.openxmlformats.org/officeDocument/2006/relationships/image" Target="../media/image75.emf"/><Relationship Id="rId3" Type="http://schemas.openxmlformats.org/officeDocument/2006/relationships/tags" Target="../tags/tag82.xml"/><Relationship Id="rId7" Type="http://schemas.openxmlformats.org/officeDocument/2006/relationships/slideLayout" Target="../slideLayouts/slideLayout2.xml"/><Relationship Id="rId12" Type="http://schemas.openxmlformats.org/officeDocument/2006/relationships/image" Target="../media/image74.emf"/><Relationship Id="rId2" Type="http://schemas.openxmlformats.org/officeDocument/2006/relationships/tags" Target="../tags/tag81.xml"/><Relationship Id="rId1" Type="http://schemas.openxmlformats.org/officeDocument/2006/relationships/tags" Target="../tags/tag80.xml"/><Relationship Id="rId6" Type="http://schemas.openxmlformats.org/officeDocument/2006/relationships/tags" Target="../tags/tag85.xml"/><Relationship Id="rId11" Type="http://schemas.openxmlformats.org/officeDocument/2006/relationships/image" Target="../media/image73.emf"/><Relationship Id="rId5" Type="http://schemas.openxmlformats.org/officeDocument/2006/relationships/tags" Target="../tags/tag84.xml"/><Relationship Id="rId10" Type="http://schemas.openxmlformats.org/officeDocument/2006/relationships/image" Target="../media/image72.emf"/><Relationship Id="rId4" Type="http://schemas.openxmlformats.org/officeDocument/2006/relationships/tags" Target="../tags/tag83.xml"/><Relationship Id="rId9" Type="http://schemas.openxmlformats.org/officeDocument/2006/relationships/image" Target="../media/image6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7.emf"/><Relationship Id="rId3" Type="http://schemas.openxmlformats.org/officeDocument/2006/relationships/tags" Target="../tags/tag88.xml"/><Relationship Id="rId7" Type="http://schemas.openxmlformats.org/officeDocument/2006/relationships/image" Target="../media/image76.emf"/><Relationship Id="rId2" Type="http://schemas.openxmlformats.org/officeDocument/2006/relationships/tags" Target="../tags/tag87.xml"/><Relationship Id="rId1" Type="http://schemas.openxmlformats.org/officeDocument/2006/relationships/tags" Target="../tags/tag86.xml"/><Relationship Id="rId6" Type="http://schemas.openxmlformats.org/officeDocument/2006/relationships/slideLayout" Target="../slideLayouts/slideLayout2.xml"/><Relationship Id="rId11" Type="http://schemas.openxmlformats.org/officeDocument/2006/relationships/image" Target="../media/image80.emf"/><Relationship Id="rId5" Type="http://schemas.openxmlformats.org/officeDocument/2006/relationships/tags" Target="../tags/tag90.xml"/><Relationship Id="rId10" Type="http://schemas.openxmlformats.org/officeDocument/2006/relationships/image" Target="../media/image79.emf"/><Relationship Id="rId4" Type="http://schemas.openxmlformats.org/officeDocument/2006/relationships/tags" Target="../tags/tag89.xml"/><Relationship Id="rId9" Type="http://schemas.openxmlformats.org/officeDocument/2006/relationships/image" Target="../media/image78.emf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emf"/><Relationship Id="rId13" Type="http://schemas.openxmlformats.org/officeDocument/2006/relationships/image" Target="../media/image76.emf"/><Relationship Id="rId3" Type="http://schemas.openxmlformats.org/officeDocument/2006/relationships/tags" Target="../tags/tag93.xml"/><Relationship Id="rId7" Type="http://schemas.openxmlformats.org/officeDocument/2006/relationships/slideLayout" Target="../slideLayouts/slideLayout2.xml"/><Relationship Id="rId12" Type="http://schemas.openxmlformats.org/officeDocument/2006/relationships/image" Target="../media/image85.emf"/><Relationship Id="rId2" Type="http://schemas.openxmlformats.org/officeDocument/2006/relationships/tags" Target="../tags/tag92.xml"/><Relationship Id="rId1" Type="http://schemas.openxmlformats.org/officeDocument/2006/relationships/tags" Target="../tags/tag91.xml"/><Relationship Id="rId6" Type="http://schemas.openxmlformats.org/officeDocument/2006/relationships/tags" Target="../tags/tag96.xml"/><Relationship Id="rId11" Type="http://schemas.openxmlformats.org/officeDocument/2006/relationships/image" Target="../media/image84.emf"/><Relationship Id="rId5" Type="http://schemas.openxmlformats.org/officeDocument/2006/relationships/tags" Target="../tags/tag95.xml"/><Relationship Id="rId10" Type="http://schemas.openxmlformats.org/officeDocument/2006/relationships/image" Target="../media/image83.emf"/><Relationship Id="rId4" Type="http://schemas.openxmlformats.org/officeDocument/2006/relationships/tags" Target="../tags/tag94.xml"/><Relationship Id="rId9" Type="http://schemas.openxmlformats.org/officeDocument/2006/relationships/image" Target="../media/image82.emf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tags" Target="../tags/tag104.xml"/><Relationship Id="rId13" Type="http://schemas.openxmlformats.org/officeDocument/2006/relationships/image" Target="../media/image87.emf"/><Relationship Id="rId18" Type="http://schemas.openxmlformats.org/officeDocument/2006/relationships/image" Target="../media/image92.emf"/><Relationship Id="rId3" Type="http://schemas.openxmlformats.org/officeDocument/2006/relationships/tags" Target="../tags/tag99.xml"/><Relationship Id="rId7" Type="http://schemas.openxmlformats.org/officeDocument/2006/relationships/tags" Target="../tags/tag103.xml"/><Relationship Id="rId12" Type="http://schemas.openxmlformats.org/officeDocument/2006/relationships/image" Target="../media/image86.emf"/><Relationship Id="rId17" Type="http://schemas.openxmlformats.org/officeDocument/2006/relationships/image" Target="../media/image91.emf"/><Relationship Id="rId2" Type="http://schemas.openxmlformats.org/officeDocument/2006/relationships/tags" Target="../tags/tag98.xml"/><Relationship Id="rId16" Type="http://schemas.openxmlformats.org/officeDocument/2006/relationships/image" Target="../media/image90.emf"/><Relationship Id="rId1" Type="http://schemas.openxmlformats.org/officeDocument/2006/relationships/tags" Target="../tags/tag97.xml"/><Relationship Id="rId6" Type="http://schemas.openxmlformats.org/officeDocument/2006/relationships/tags" Target="../tags/tag102.xml"/><Relationship Id="rId11" Type="http://schemas.openxmlformats.org/officeDocument/2006/relationships/image" Target="../media/image76.emf"/><Relationship Id="rId5" Type="http://schemas.openxmlformats.org/officeDocument/2006/relationships/tags" Target="../tags/tag101.xml"/><Relationship Id="rId15" Type="http://schemas.openxmlformats.org/officeDocument/2006/relationships/image" Target="../media/image89.emf"/><Relationship Id="rId10" Type="http://schemas.openxmlformats.org/officeDocument/2006/relationships/slideLayout" Target="../slideLayouts/slideLayout2.xml"/><Relationship Id="rId19" Type="http://schemas.openxmlformats.org/officeDocument/2006/relationships/image" Target="../media/image93.emf"/><Relationship Id="rId4" Type="http://schemas.openxmlformats.org/officeDocument/2006/relationships/tags" Target="../tags/tag100.xml"/><Relationship Id="rId9" Type="http://schemas.openxmlformats.org/officeDocument/2006/relationships/tags" Target="../tags/tag105.xml"/><Relationship Id="rId14" Type="http://schemas.openxmlformats.org/officeDocument/2006/relationships/image" Target="../media/image88.e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tags" Target="../tags/tag113.xml"/><Relationship Id="rId13" Type="http://schemas.openxmlformats.org/officeDocument/2006/relationships/image" Target="../media/image97.emf"/><Relationship Id="rId3" Type="http://schemas.openxmlformats.org/officeDocument/2006/relationships/tags" Target="../tags/tag108.xml"/><Relationship Id="rId7" Type="http://schemas.openxmlformats.org/officeDocument/2006/relationships/tags" Target="../tags/tag112.xml"/><Relationship Id="rId12" Type="http://schemas.openxmlformats.org/officeDocument/2006/relationships/image" Target="../media/image96.emf"/><Relationship Id="rId17" Type="http://schemas.openxmlformats.org/officeDocument/2006/relationships/image" Target="../media/image101.emf"/><Relationship Id="rId2" Type="http://schemas.openxmlformats.org/officeDocument/2006/relationships/tags" Target="../tags/tag107.xml"/><Relationship Id="rId16" Type="http://schemas.openxmlformats.org/officeDocument/2006/relationships/image" Target="../media/image100.emf"/><Relationship Id="rId1" Type="http://schemas.openxmlformats.org/officeDocument/2006/relationships/tags" Target="../tags/tag106.xml"/><Relationship Id="rId6" Type="http://schemas.openxmlformats.org/officeDocument/2006/relationships/tags" Target="../tags/tag111.xml"/><Relationship Id="rId11" Type="http://schemas.openxmlformats.org/officeDocument/2006/relationships/image" Target="../media/image95.emf"/><Relationship Id="rId5" Type="http://schemas.openxmlformats.org/officeDocument/2006/relationships/tags" Target="../tags/tag110.xml"/><Relationship Id="rId15" Type="http://schemas.openxmlformats.org/officeDocument/2006/relationships/image" Target="../media/image99.emf"/><Relationship Id="rId10" Type="http://schemas.openxmlformats.org/officeDocument/2006/relationships/image" Target="../media/image94.emf"/><Relationship Id="rId4" Type="http://schemas.openxmlformats.org/officeDocument/2006/relationships/tags" Target="../tags/tag109.xml"/><Relationship Id="rId9" Type="http://schemas.openxmlformats.org/officeDocument/2006/relationships/slideLayout" Target="../slideLayouts/slideLayout2.xml"/><Relationship Id="rId14" Type="http://schemas.openxmlformats.org/officeDocument/2006/relationships/image" Target="../media/image98.e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4.emf"/><Relationship Id="rId3" Type="http://schemas.openxmlformats.org/officeDocument/2006/relationships/tags" Target="../tags/tag116.xml"/><Relationship Id="rId7" Type="http://schemas.openxmlformats.org/officeDocument/2006/relationships/image" Target="../media/image103.emf"/><Relationship Id="rId2" Type="http://schemas.openxmlformats.org/officeDocument/2006/relationships/tags" Target="../tags/tag115.xml"/><Relationship Id="rId1" Type="http://schemas.openxmlformats.org/officeDocument/2006/relationships/tags" Target="../tags/tag114.xml"/><Relationship Id="rId6" Type="http://schemas.openxmlformats.org/officeDocument/2006/relationships/image" Target="../media/image102.emf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17.xml"/><Relationship Id="rId9" Type="http://schemas.openxmlformats.org/officeDocument/2006/relationships/image" Target="../media/image105.e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tags" Target="../tags/tag125.xml"/><Relationship Id="rId13" Type="http://schemas.openxmlformats.org/officeDocument/2006/relationships/image" Target="../media/image108.emf"/><Relationship Id="rId18" Type="http://schemas.openxmlformats.org/officeDocument/2006/relationships/image" Target="../media/image113.emf"/><Relationship Id="rId3" Type="http://schemas.openxmlformats.org/officeDocument/2006/relationships/tags" Target="../tags/tag120.xml"/><Relationship Id="rId7" Type="http://schemas.openxmlformats.org/officeDocument/2006/relationships/tags" Target="../tags/tag124.xml"/><Relationship Id="rId12" Type="http://schemas.openxmlformats.org/officeDocument/2006/relationships/image" Target="../media/image107.emf"/><Relationship Id="rId17" Type="http://schemas.openxmlformats.org/officeDocument/2006/relationships/image" Target="../media/image112.emf"/><Relationship Id="rId2" Type="http://schemas.openxmlformats.org/officeDocument/2006/relationships/tags" Target="../tags/tag119.xml"/><Relationship Id="rId16" Type="http://schemas.openxmlformats.org/officeDocument/2006/relationships/image" Target="../media/image111.emf"/><Relationship Id="rId1" Type="http://schemas.openxmlformats.org/officeDocument/2006/relationships/tags" Target="../tags/tag118.xml"/><Relationship Id="rId6" Type="http://schemas.openxmlformats.org/officeDocument/2006/relationships/tags" Target="../tags/tag123.xml"/><Relationship Id="rId11" Type="http://schemas.openxmlformats.org/officeDocument/2006/relationships/image" Target="../media/image106.emf"/><Relationship Id="rId5" Type="http://schemas.openxmlformats.org/officeDocument/2006/relationships/tags" Target="../tags/tag122.xml"/><Relationship Id="rId15" Type="http://schemas.openxmlformats.org/officeDocument/2006/relationships/image" Target="../media/image110.emf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121.xml"/><Relationship Id="rId9" Type="http://schemas.openxmlformats.org/officeDocument/2006/relationships/tags" Target="../tags/tag126.xml"/><Relationship Id="rId14" Type="http://schemas.openxmlformats.org/officeDocument/2006/relationships/image" Target="../media/image109.e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13" Type="http://schemas.openxmlformats.org/officeDocument/2006/relationships/image" Target="../media/image117.emf"/><Relationship Id="rId3" Type="http://schemas.openxmlformats.org/officeDocument/2006/relationships/tags" Target="../tags/tag129.xml"/><Relationship Id="rId7" Type="http://schemas.openxmlformats.org/officeDocument/2006/relationships/tags" Target="../tags/tag133.xml"/><Relationship Id="rId12" Type="http://schemas.openxmlformats.org/officeDocument/2006/relationships/image" Target="../media/image116.emf"/><Relationship Id="rId2" Type="http://schemas.openxmlformats.org/officeDocument/2006/relationships/tags" Target="../tags/tag128.xml"/><Relationship Id="rId1" Type="http://schemas.openxmlformats.org/officeDocument/2006/relationships/tags" Target="../tags/tag127.xml"/><Relationship Id="rId6" Type="http://schemas.openxmlformats.org/officeDocument/2006/relationships/tags" Target="../tags/tag132.xml"/><Relationship Id="rId11" Type="http://schemas.openxmlformats.org/officeDocument/2006/relationships/image" Target="../media/image86.emf"/><Relationship Id="rId5" Type="http://schemas.openxmlformats.org/officeDocument/2006/relationships/tags" Target="../tags/tag131.xml"/><Relationship Id="rId10" Type="http://schemas.openxmlformats.org/officeDocument/2006/relationships/image" Target="../media/image115.emf"/><Relationship Id="rId4" Type="http://schemas.openxmlformats.org/officeDocument/2006/relationships/tags" Target="../tags/tag130.xml"/><Relationship Id="rId9" Type="http://schemas.openxmlformats.org/officeDocument/2006/relationships/image" Target="../media/image114.emf"/><Relationship Id="rId14" Type="http://schemas.openxmlformats.org/officeDocument/2006/relationships/image" Target="../media/image118.emf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0.emf"/><Relationship Id="rId3" Type="http://schemas.openxmlformats.org/officeDocument/2006/relationships/tags" Target="../tags/tag136.xml"/><Relationship Id="rId7" Type="http://schemas.openxmlformats.org/officeDocument/2006/relationships/image" Target="../media/image108.emf"/><Relationship Id="rId2" Type="http://schemas.openxmlformats.org/officeDocument/2006/relationships/tags" Target="../tags/tag135.xml"/><Relationship Id="rId1" Type="http://schemas.openxmlformats.org/officeDocument/2006/relationships/tags" Target="../tags/tag134.xml"/><Relationship Id="rId6" Type="http://schemas.openxmlformats.org/officeDocument/2006/relationships/image" Target="../media/image119.emf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37.xml"/><Relationship Id="rId9" Type="http://schemas.openxmlformats.org/officeDocument/2006/relationships/image" Target="../media/image121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13" Type="http://schemas.openxmlformats.org/officeDocument/2006/relationships/image" Target="../media/image9.emf"/><Relationship Id="rId3" Type="http://schemas.openxmlformats.org/officeDocument/2006/relationships/tags" Target="../tags/tag9.xml"/><Relationship Id="rId7" Type="http://schemas.openxmlformats.org/officeDocument/2006/relationships/tags" Target="../tags/tag13.xml"/><Relationship Id="rId12" Type="http://schemas.openxmlformats.org/officeDocument/2006/relationships/image" Target="../media/image8.emf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tags" Target="../tags/tag12.xml"/><Relationship Id="rId11" Type="http://schemas.openxmlformats.org/officeDocument/2006/relationships/image" Target="../media/image7.emf"/><Relationship Id="rId5" Type="http://schemas.openxmlformats.org/officeDocument/2006/relationships/tags" Target="../tags/tag11.xml"/><Relationship Id="rId15" Type="http://schemas.openxmlformats.org/officeDocument/2006/relationships/image" Target="../media/image11.emf"/><Relationship Id="rId10" Type="http://schemas.openxmlformats.org/officeDocument/2006/relationships/image" Target="../media/image6.emf"/><Relationship Id="rId4" Type="http://schemas.openxmlformats.org/officeDocument/2006/relationships/tags" Target="../tags/tag10.xml"/><Relationship Id="rId9" Type="http://schemas.openxmlformats.org/officeDocument/2006/relationships/image" Target="../media/image5.emf"/><Relationship Id="rId14" Type="http://schemas.openxmlformats.org/officeDocument/2006/relationships/image" Target="../media/image10.e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39.xml"/><Relationship Id="rId1" Type="http://schemas.openxmlformats.org/officeDocument/2006/relationships/tags" Target="../tags/tag138.xml"/><Relationship Id="rId5" Type="http://schemas.openxmlformats.org/officeDocument/2006/relationships/image" Target="../media/image123.emf"/><Relationship Id="rId4" Type="http://schemas.openxmlformats.org/officeDocument/2006/relationships/image" Target="../media/image122.emf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6.e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0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13" Type="http://schemas.openxmlformats.org/officeDocument/2006/relationships/image" Target="../media/image128.emf"/><Relationship Id="rId3" Type="http://schemas.openxmlformats.org/officeDocument/2006/relationships/tags" Target="../tags/tag143.xml"/><Relationship Id="rId7" Type="http://schemas.openxmlformats.org/officeDocument/2006/relationships/tags" Target="../tags/tag147.xml"/><Relationship Id="rId12" Type="http://schemas.openxmlformats.org/officeDocument/2006/relationships/image" Target="../media/image127.emf"/><Relationship Id="rId2" Type="http://schemas.openxmlformats.org/officeDocument/2006/relationships/tags" Target="../tags/tag142.xml"/><Relationship Id="rId1" Type="http://schemas.openxmlformats.org/officeDocument/2006/relationships/tags" Target="../tags/tag141.xml"/><Relationship Id="rId6" Type="http://schemas.openxmlformats.org/officeDocument/2006/relationships/tags" Target="../tags/tag146.xml"/><Relationship Id="rId11" Type="http://schemas.openxmlformats.org/officeDocument/2006/relationships/image" Target="../media/image126.emf"/><Relationship Id="rId5" Type="http://schemas.openxmlformats.org/officeDocument/2006/relationships/tags" Target="../tags/tag145.xml"/><Relationship Id="rId15" Type="http://schemas.openxmlformats.org/officeDocument/2006/relationships/image" Target="../media/image130.emf"/><Relationship Id="rId10" Type="http://schemas.openxmlformats.org/officeDocument/2006/relationships/image" Target="../media/image125.emf"/><Relationship Id="rId4" Type="http://schemas.openxmlformats.org/officeDocument/2006/relationships/tags" Target="../tags/tag144.xml"/><Relationship Id="rId9" Type="http://schemas.openxmlformats.org/officeDocument/2006/relationships/image" Target="../media/image124.emf"/><Relationship Id="rId14" Type="http://schemas.openxmlformats.org/officeDocument/2006/relationships/image" Target="../media/image129.emf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1.emf"/><Relationship Id="rId13" Type="http://schemas.openxmlformats.org/officeDocument/2006/relationships/image" Target="../media/image135.emf"/><Relationship Id="rId3" Type="http://schemas.openxmlformats.org/officeDocument/2006/relationships/tags" Target="../tags/tag150.xml"/><Relationship Id="rId7" Type="http://schemas.openxmlformats.org/officeDocument/2006/relationships/slideLayout" Target="../slideLayouts/slideLayout2.xml"/><Relationship Id="rId12" Type="http://schemas.openxmlformats.org/officeDocument/2006/relationships/image" Target="../media/image134.emf"/><Relationship Id="rId2" Type="http://schemas.openxmlformats.org/officeDocument/2006/relationships/tags" Target="../tags/tag149.xml"/><Relationship Id="rId1" Type="http://schemas.openxmlformats.org/officeDocument/2006/relationships/tags" Target="../tags/tag148.xml"/><Relationship Id="rId6" Type="http://schemas.openxmlformats.org/officeDocument/2006/relationships/tags" Target="../tags/tag153.xml"/><Relationship Id="rId11" Type="http://schemas.openxmlformats.org/officeDocument/2006/relationships/image" Target="../media/image133.emf"/><Relationship Id="rId5" Type="http://schemas.openxmlformats.org/officeDocument/2006/relationships/tags" Target="../tags/tag152.xml"/><Relationship Id="rId10" Type="http://schemas.openxmlformats.org/officeDocument/2006/relationships/image" Target="../media/image90.emf"/><Relationship Id="rId4" Type="http://schemas.openxmlformats.org/officeDocument/2006/relationships/tags" Target="../tags/tag151.xml"/><Relationship Id="rId9" Type="http://schemas.openxmlformats.org/officeDocument/2006/relationships/image" Target="../media/image132.e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6.e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4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5" Type="http://schemas.openxmlformats.org/officeDocument/2006/relationships/image" Target="../media/image138.emf"/><Relationship Id="rId4" Type="http://schemas.openxmlformats.org/officeDocument/2006/relationships/image" Target="../media/image137.emf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3" Type="http://schemas.openxmlformats.org/officeDocument/2006/relationships/tags" Target="../tags/tag159.xml"/><Relationship Id="rId7" Type="http://schemas.openxmlformats.org/officeDocument/2006/relationships/tags" Target="../tags/tag163.xml"/><Relationship Id="rId12" Type="http://schemas.openxmlformats.org/officeDocument/2006/relationships/image" Target="../media/image141.emf"/><Relationship Id="rId2" Type="http://schemas.openxmlformats.org/officeDocument/2006/relationships/tags" Target="../tags/tag158.xml"/><Relationship Id="rId1" Type="http://schemas.openxmlformats.org/officeDocument/2006/relationships/tags" Target="../tags/tag157.xml"/><Relationship Id="rId6" Type="http://schemas.openxmlformats.org/officeDocument/2006/relationships/tags" Target="../tags/tag162.xml"/><Relationship Id="rId11" Type="http://schemas.openxmlformats.org/officeDocument/2006/relationships/image" Target="../media/image140.emf"/><Relationship Id="rId5" Type="http://schemas.openxmlformats.org/officeDocument/2006/relationships/tags" Target="../tags/tag161.xml"/><Relationship Id="rId10" Type="http://schemas.openxmlformats.org/officeDocument/2006/relationships/image" Target="../media/image139.emf"/><Relationship Id="rId4" Type="http://schemas.openxmlformats.org/officeDocument/2006/relationships/tags" Target="../tags/tag160.xml"/><Relationship Id="rId9" Type="http://schemas.openxmlformats.org/officeDocument/2006/relationships/image" Target="../media/image4.emf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tags" Target="../tags/tag171.xml"/><Relationship Id="rId13" Type="http://schemas.openxmlformats.org/officeDocument/2006/relationships/tags" Target="../tags/tag176.xml"/><Relationship Id="rId18" Type="http://schemas.openxmlformats.org/officeDocument/2006/relationships/image" Target="../media/image144.emf"/><Relationship Id="rId26" Type="http://schemas.openxmlformats.org/officeDocument/2006/relationships/image" Target="../media/image152.emf"/><Relationship Id="rId3" Type="http://schemas.openxmlformats.org/officeDocument/2006/relationships/tags" Target="../tags/tag166.xml"/><Relationship Id="rId21" Type="http://schemas.openxmlformats.org/officeDocument/2006/relationships/image" Target="../media/image147.emf"/><Relationship Id="rId7" Type="http://schemas.openxmlformats.org/officeDocument/2006/relationships/tags" Target="../tags/tag170.xml"/><Relationship Id="rId12" Type="http://schemas.openxmlformats.org/officeDocument/2006/relationships/tags" Target="../tags/tag175.xml"/><Relationship Id="rId17" Type="http://schemas.openxmlformats.org/officeDocument/2006/relationships/image" Target="../media/image143.emf"/><Relationship Id="rId25" Type="http://schemas.openxmlformats.org/officeDocument/2006/relationships/image" Target="../media/image151.emf"/><Relationship Id="rId2" Type="http://schemas.openxmlformats.org/officeDocument/2006/relationships/tags" Target="../tags/tag165.xml"/><Relationship Id="rId16" Type="http://schemas.openxmlformats.org/officeDocument/2006/relationships/image" Target="../media/image142.emf"/><Relationship Id="rId20" Type="http://schemas.openxmlformats.org/officeDocument/2006/relationships/image" Target="../media/image146.emf"/><Relationship Id="rId1" Type="http://schemas.openxmlformats.org/officeDocument/2006/relationships/tags" Target="../tags/tag164.xml"/><Relationship Id="rId6" Type="http://schemas.openxmlformats.org/officeDocument/2006/relationships/tags" Target="../tags/tag169.xml"/><Relationship Id="rId11" Type="http://schemas.openxmlformats.org/officeDocument/2006/relationships/tags" Target="../tags/tag174.xml"/><Relationship Id="rId24" Type="http://schemas.openxmlformats.org/officeDocument/2006/relationships/image" Target="../media/image150.emf"/><Relationship Id="rId5" Type="http://schemas.openxmlformats.org/officeDocument/2006/relationships/tags" Target="../tags/tag168.xml"/><Relationship Id="rId15" Type="http://schemas.openxmlformats.org/officeDocument/2006/relationships/image" Target="../media/image139.emf"/><Relationship Id="rId23" Type="http://schemas.openxmlformats.org/officeDocument/2006/relationships/image" Target="../media/image149.emf"/><Relationship Id="rId10" Type="http://schemas.openxmlformats.org/officeDocument/2006/relationships/tags" Target="../tags/tag173.xml"/><Relationship Id="rId19" Type="http://schemas.openxmlformats.org/officeDocument/2006/relationships/image" Target="../media/image145.emf"/><Relationship Id="rId4" Type="http://schemas.openxmlformats.org/officeDocument/2006/relationships/tags" Target="../tags/tag167.xml"/><Relationship Id="rId9" Type="http://schemas.openxmlformats.org/officeDocument/2006/relationships/tags" Target="../tags/tag172.xml"/><Relationship Id="rId14" Type="http://schemas.openxmlformats.org/officeDocument/2006/relationships/slideLayout" Target="../slideLayouts/slideLayout2.xml"/><Relationship Id="rId22" Type="http://schemas.openxmlformats.org/officeDocument/2006/relationships/image" Target="../media/image148.emf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78.xml"/><Relationship Id="rId1" Type="http://schemas.openxmlformats.org/officeDocument/2006/relationships/tags" Target="../tags/tag177.xml"/><Relationship Id="rId5" Type="http://schemas.openxmlformats.org/officeDocument/2006/relationships/image" Target="../media/image154.emf"/><Relationship Id="rId4" Type="http://schemas.openxmlformats.org/officeDocument/2006/relationships/image" Target="../media/image153.emf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5.e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79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13" Type="http://schemas.openxmlformats.org/officeDocument/2006/relationships/image" Target="../media/image16.emf"/><Relationship Id="rId3" Type="http://schemas.openxmlformats.org/officeDocument/2006/relationships/tags" Target="../tags/tag16.xml"/><Relationship Id="rId7" Type="http://schemas.openxmlformats.org/officeDocument/2006/relationships/tags" Target="../tags/tag20.xml"/><Relationship Id="rId12" Type="http://schemas.openxmlformats.org/officeDocument/2006/relationships/image" Target="../media/image15.emf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6" Type="http://schemas.openxmlformats.org/officeDocument/2006/relationships/tags" Target="../tags/tag19.xml"/><Relationship Id="rId11" Type="http://schemas.openxmlformats.org/officeDocument/2006/relationships/image" Target="../media/image14.emf"/><Relationship Id="rId5" Type="http://schemas.openxmlformats.org/officeDocument/2006/relationships/tags" Target="../tags/tag18.xml"/><Relationship Id="rId15" Type="http://schemas.openxmlformats.org/officeDocument/2006/relationships/image" Target="../media/image18.emf"/><Relationship Id="rId10" Type="http://schemas.openxmlformats.org/officeDocument/2006/relationships/image" Target="../media/image13.emf"/><Relationship Id="rId4" Type="http://schemas.openxmlformats.org/officeDocument/2006/relationships/tags" Target="../tags/tag17.xml"/><Relationship Id="rId9" Type="http://schemas.openxmlformats.org/officeDocument/2006/relationships/image" Target="../media/image12.emf"/><Relationship Id="rId14" Type="http://schemas.openxmlformats.org/officeDocument/2006/relationships/image" Target="../media/image17.emf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80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emf"/><Relationship Id="rId13" Type="http://schemas.openxmlformats.org/officeDocument/2006/relationships/image" Target="../media/image24.emf"/><Relationship Id="rId3" Type="http://schemas.openxmlformats.org/officeDocument/2006/relationships/tags" Target="../tags/tag23.xml"/><Relationship Id="rId7" Type="http://schemas.openxmlformats.org/officeDocument/2006/relationships/slideLayout" Target="../slideLayouts/slideLayout2.xml"/><Relationship Id="rId12" Type="http://schemas.openxmlformats.org/officeDocument/2006/relationships/image" Target="../media/image23.png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6" Type="http://schemas.openxmlformats.org/officeDocument/2006/relationships/tags" Target="../tags/tag26.xml"/><Relationship Id="rId11" Type="http://schemas.openxmlformats.org/officeDocument/2006/relationships/image" Target="../media/image22.emf"/><Relationship Id="rId5" Type="http://schemas.openxmlformats.org/officeDocument/2006/relationships/tags" Target="../tags/tag25.xml"/><Relationship Id="rId10" Type="http://schemas.openxmlformats.org/officeDocument/2006/relationships/image" Target="../media/image21.emf"/><Relationship Id="rId4" Type="http://schemas.openxmlformats.org/officeDocument/2006/relationships/tags" Target="../tags/tag24.xml"/><Relationship Id="rId9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/><Relationship Id="rId7" Type="http://schemas.openxmlformats.org/officeDocument/2006/relationships/image" Target="../media/image23.png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6" Type="http://schemas.openxmlformats.org/officeDocument/2006/relationships/image" Target="../media/image26.emf"/><Relationship Id="rId5" Type="http://schemas.openxmlformats.org/officeDocument/2006/relationships/image" Target="../media/image25.emf"/><Relationship Id="rId4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png"/><Relationship Id="rId3" Type="http://schemas.openxmlformats.org/officeDocument/2006/relationships/tags" Target="../tags/tag32.xml"/><Relationship Id="rId7" Type="http://schemas.openxmlformats.org/officeDocument/2006/relationships/image" Target="../media/image29.png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6" Type="http://schemas.openxmlformats.org/officeDocument/2006/relationships/image" Target="../media/image28.wmf"/><Relationship Id="rId5" Type="http://schemas.openxmlformats.org/officeDocument/2006/relationships/image" Target="../media/image27.png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emf"/><Relationship Id="rId3" Type="http://schemas.openxmlformats.org/officeDocument/2006/relationships/tags" Target="../tags/tag35.xml"/><Relationship Id="rId7" Type="http://schemas.openxmlformats.org/officeDocument/2006/relationships/image" Target="../media/image33.wmf"/><Relationship Id="rId2" Type="http://schemas.openxmlformats.org/officeDocument/2006/relationships/tags" Target="../tags/tag34.xml"/><Relationship Id="rId1" Type="http://schemas.openxmlformats.org/officeDocument/2006/relationships/tags" Target="../tags/tag33.xml"/><Relationship Id="rId6" Type="http://schemas.openxmlformats.org/officeDocument/2006/relationships/image" Target="../media/image32.emf"/><Relationship Id="rId5" Type="http://schemas.openxmlformats.org/officeDocument/2006/relationships/image" Target="../media/image31.png"/><Relationship Id="rId4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emf"/><Relationship Id="rId3" Type="http://schemas.openxmlformats.org/officeDocument/2006/relationships/tags" Target="../tags/tag38.xml"/><Relationship Id="rId7" Type="http://schemas.openxmlformats.org/officeDocument/2006/relationships/image" Target="../media/image36.emf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6" Type="http://schemas.openxmlformats.org/officeDocument/2006/relationships/image" Target="../media/image35.pn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39.xml"/><Relationship Id="rId9" Type="http://schemas.openxmlformats.org/officeDocument/2006/relationships/image" Target="../media/image3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b="1" u="sng" dirty="0" smtClean="0"/>
              <a:t>VORTEX DYNAMICS OF CLASSICAL FLUIDS IN HIGHER DIMENSIONS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91000"/>
            <a:ext cx="6400800" cy="1752600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Banavara</a:t>
            </a:r>
            <a:r>
              <a:rPr lang="en-US" dirty="0" smtClean="0"/>
              <a:t> N. </a:t>
            </a:r>
            <a:r>
              <a:rPr lang="en-US" dirty="0" err="1" smtClean="0"/>
              <a:t>Shashikanth</a:t>
            </a:r>
            <a:r>
              <a:rPr lang="en-US" dirty="0" smtClean="0"/>
              <a:t>,</a:t>
            </a:r>
          </a:p>
          <a:p>
            <a:r>
              <a:rPr lang="en-US" dirty="0" smtClean="0"/>
              <a:t>Mechanical and Aerospace Engineering,</a:t>
            </a:r>
          </a:p>
          <a:p>
            <a:r>
              <a:rPr lang="en-US" dirty="0" smtClean="0"/>
              <a:t>New Mexico State University</a:t>
            </a:r>
            <a:endParaRPr lang="en-US" dirty="0"/>
          </a:p>
        </p:txBody>
      </p:sp>
      <p:sp>
        <p:nvSpPr>
          <p:cNvPr id="4" name="TextBox 3"/>
          <p:cNvSpPr txBox="1"/>
          <p:nvPr>
            <p:custDataLst>
              <p:tags r:id="rId1"/>
            </p:custDataLst>
          </p:nvPr>
        </p:nvSpPr>
        <p:spPr>
          <a:xfrm>
            <a:off x="0" y="7112000"/>
            <a:ext cx="9144000" cy="64633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r>
              <a:rPr lang="en-US" smtClean="0"/>
              <a:t>TexPoint fonts used in EMF. </a:t>
            </a:r>
          </a:p>
          <a:p>
            <a:r>
              <a:rPr lang="en-US" smtClean="0"/>
              <a:t>Read the TexPoint manual before you delete this box.: </a:t>
            </a:r>
            <a:r>
              <a:rPr lang="en-US" smtClean="0">
                <a:latin typeface="MSBM10"/>
              </a:rPr>
              <a:t>A</a:t>
            </a:r>
            <a:r>
              <a:rPr lang="en-US" smtClean="0">
                <a:latin typeface="LCMSS8"/>
              </a:rPr>
              <a:t>A</a:t>
            </a:r>
            <a:r>
              <a:rPr lang="en-US" smtClean="0">
                <a:latin typeface="CMMI8"/>
              </a:rPr>
              <a:t>A</a:t>
            </a:r>
            <a:r>
              <a:rPr lang="en-US" smtClean="0">
                <a:latin typeface="CMMI10"/>
              </a:rPr>
              <a:t>A</a:t>
            </a:r>
            <a:r>
              <a:rPr lang="en-US" smtClean="0">
                <a:latin typeface="CMR10"/>
              </a:rPr>
              <a:t>A</a:t>
            </a:r>
            <a:r>
              <a:rPr lang="en-US" smtClean="0">
                <a:latin typeface="CMBX12"/>
              </a:rPr>
              <a:t>A</a:t>
            </a:r>
            <a:r>
              <a:rPr lang="en-US" smtClean="0">
                <a:latin typeface="CMSY10ORIG"/>
              </a:rPr>
              <a:t>A</a:t>
            </a:r>
            <a:r>
              <a:rPr lang="en-US" smtClean="0">
                <a:latin typeface="CMSY8"/>
              </a:rPr>
              <a:t>A</a:t>
            </a:r>
            <a:r>
              <a:rPr lang="en-US" smtClean="0">
                <a:latin typeface="CMR7"/>
              </a:rPr>
              <a:t>A</a:t>
            </a:r>
            <a:r>
              <a:rPr lang="en-US" smtClean="0">
                <a:latin typeface="CMMI7"/>
              </a:rPr>
              <a:t>A</a:t>
            </a:r>
            <a:r>
              <a:rPr lang="en-US" smtClean="0">
                <a:latin typeface="CMEX10"/>
              </a:rPr>
              <a:t>A</a:t>
            </a:r>
            <a:r>
              <a:rPr lang="en-US" smtClean="0">
                <a:latin typeface="MSBM7"/>
              </a:rPr>
              <a:t>A</a:t>
            </a:r>
            <a:r>
              <a:rPr lang="en-US" smtClean="0">
                <a:latin typeface="CMR5"/>
              </a:rPr>
              <a:t>A</a:t>
            </a:r>
            <a:r>
              <a:rPr lang="en-US" smtClean="0">
                <a:latin typeface="CMSY7"/>
              </a:rPr>
              <a:t>A</a:t>
            </a:r>
            <a:r>
              <a:rPr lang="en-US" smtClean="0">
                <a:latin typeface="CMMI5"/>
              </a:rPr>
              <a:t>A</a:t>
            </a:r>
            <a:r>
              <a:rPr lang="en-US" smtClean="0">
                <a:latin typeface="CMBX10"/>
              </a:rPr>
              <a:t>A</a:t>
            </a:r>
            <a:r>
              <a:rPr lang="en-US" smtClean="0">
                <a:latin typeface="TIMES-BOLD"/>
              </a:rPr>
              <a:t>A</a:t>
            </a:r>
            <a:r>
              <a:rPr lang="en-US" smtClean="0">
                <a:latin typeface="TIMES-ROMAN"/>
              </a:rPr>
              <a:t>A</a:t>
            </a:r>
            <a:r>
              <a:rPr lang="en-US" smtClean="0">
                <a:latin typeface="EUFM10"/>
              </a:rPr>
              <a:t>A</a:t>
            </a:r>
            <a:r>
              <a:rPr lang="en-US" smtClean="0">
                <a:latin typeface="EUFM7"/>
              </a:rPr>
              <a:t>A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prstClr val="black"/>
                </a:solidFill>
              </a:rPr>
              <a:t>Singular distributions of </a:t>
            </a:r>
            <a:r>
              <a:rPr lang="en-US" sz="3200" dirty="0" err="1">
                <a:solidFill>
                  <a:prstClr val="black"/>
                </a:solidFill>
              </a:rPr>
              <a:t>vorticity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 sz="2400" dirty="0">
                <a:solidFill>
                  <a:prstClr val="black"/>
                </a:solidFill>
              </a:rPr>
              <a:t>M &amp; W </a:t>
            </a:r>
            <a:r>
              <a:rPr lang="en-US" sz="2400" dirty="0" smtClean="0">
                <a:solidFill>
                  <a:prstClr val="black"/>
                </a:solidFill>
              </a:rPr>
              <a:t>(`83) showed </a:t>
            </a:r>
            <a:r>
              <a:rPr lang="en-US" sz="2400" dirty="0">
                <a:solidFill>
                  <a:prstClr val="black"/>
                </a:solidFill>
              </a:rPr>
              <a:t>that this recovers the </a:t>
            </a:r>
            <a:r>
              <a:rPr lang="en-US" sz="2400" dirty="0" smtClean="0">
                <a:solidFill>
                  <a:prstClr val="black"/>
                </a:solidFill>
              </a:rPr>
              <a:t>classical </a:t>
            </a:r>
            <a:r>
              <a:rPr lang="en-US" sz="24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2400" dirty="0" smtClean="0">
                <a:solidFill>
                  <a:prstClr val="black"/>
                </a:solidFill>
              </a:rPr>
              <a:t>point </a:t>
            </a:r>
            <a:r>
              <a:rPr lang="en-US" sz="2400" dirty="0">
                <a:solidFill>
                  <a:prstClr val="black"/>
                </a:solidFill>
              </a:rPr>
              <a:t>vortex </a:t>
            </a:r>
            <a:r>
              <a:rPr lang="en-US" sz="2400" dirty="0" err="1">
                <a:solidFill>
                  <a:prstClr val="black"/>
                </a:solidFill>
              </a:rPr>
              <a:t>symplectic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smtClean="0">
                <a:solidFill>
                  <a:prstClr val="black"/>
                </a:solidFill>
              </a:rPr>
              <a:t>structure: </a:t>
            </a:r>
            <a:endParaRPr lang="en-US" sz="2400" dirty="0">
              <a:solidFill>
                <a:prstClr val="black"/>
              </a:solidFill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  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giving the </a:t>
            </a:r>
            <a:r>
              <a:rPr lang="en-US" sz="2400" dirty="0" err="1" smtClean="0"/>
              <a:t>symplectic</a:t>
            </a:r>
            <a:r>
              <a:rPr lang="en-US" sz="2400" dirty="0" smtClean="0"/>
              <a:t> form                                       on the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point vortex phase space </a:t>
            </a:r>
            <a:endParaRPr lang="en-US" dirty="0" smtClean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8" name="Picture 7" descr="txp_fig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67686" y="2590800"/>
            <a:ext cx="6773737" cy="2218437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Picture 9" descr="txp_fig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39706" y="5339850"/>
            <a:ext cx="2465894" cy="527550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01559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prstClr val="black"/>
                </a:solidFill>
              </a:rPr>
              <a:t>Singular distributions of </a:t>
            </a:r>
            <a:r>
              <a:rPr lang="en-US" sz="3200" dirty="0" err="1">
                <a:solidFill>
                  <a:prstClr val="black"/>
                </a:solidFill>
              </a:rPr>
              <a:t>vorticity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 sz="2400" dirty="0">
                <a:solidFill>
                  <a:prstClr val="black"/>
                </a:solidFill>
              </a:rPr>
              <a:t>M &amp; W (`83) </a:t>
            </a:r>
            <a:r>
              <a:rPr lang="en-US" sz="2400" dirty="0" smtClean="0">
                <a:solidFill>
                  <a:prstClr val="black"/>
                </a:solidFill>
              </a:rPr>
              <a:t>also presented a </a:t>
            </a:r>
            <a:r>
              <a:rPr lang="en-US" sz="2400" dirty="0" err="1">
                <a:solidFill>
                  <a:prstClr val="black"/>
                </a:solidFill>
              </a:rPr>
              <a:t>symplectic</a:t>
            </a:r>
            <a:r>
              <a:rPr lang="en-US" sz="2400" dirty="0">
                <a:solidFill>
                  <a:prstClr val="black"/>
                </a:solidFill>
              </a:rPr>
              <a:t> structure </a:t>
            </a:r>
            <a:r>
              <a:rPr lang="en-US" sz="2400" dirty="0" smtClean="0">
                <a:solidFill>
                  <a:prstClr val="black"/>
                </a:solidFill>
              </a:rPr>
              <a:t>for </a:t>
            </a:r>
            <a:r>
              <a:rPr lang="en-US" sz="2400" i="1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en-US" sz="2400" dirty="0" smtClean="0">
                <a:solidFill>
                  <a:prstClr val="black"/>
                </a:solidFill>
              </a:rPr>
              <a:t>vortex filaments: </a:t>
            </a:r>
            <a:endParaRPr lang="en-US" sz="2400" dirty="0">
              <a:solidFill>
                <a:prstClr val="black"/>
              </a:solidFill>
            </a:endParaRP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sz="2400" dirty="0" smtClean="0"/>
              <a:t>giving the </a:t>
            </a:r>
            <a:r>
              <a:rPr lang="en-US" sz="2400" dirty="0" err="1" smtClean="0"/>
              <a:t>symplectic</a:t>
            </a:r>
            <a:r>
              <a:rPr lang="en-US" sz="2400" dirty="0" smtClean="0"/>
              <a:t> form</a:t>
            </a:r>
          </a:p>
          <a:p>
            <a:pPr marL="0" indent="0">
              <a:buNone/>
            </a:pPr>
            <a:r>
              <a:rPr lang="en-US" dirty="0" smtClean="0"/>
              <a:t>  </a:t>
            </a:r>
            <a:r>
              <a:rPr lang="en-US" sz="2400" dirty="0" smtClean="0"/>
              <a:t>on the phase space of vortex filaments. This form acts on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filament normal vector fields </a:t>
            </a:r>
            <a:endParaRPr lang="en-US" dirty="0" smtClean="0"/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 </a:t>
            </a:r>
          </a:p>
        </p:txBody>
      </p:sp>
      <p:pic>
        <p:nvPicPr>
          <p:cNvPr id="4" name="Picture 3" descr="txp_fig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2315" y="2546031"/>
            <a:ext cx="7909770" cy="1965837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 descr="txp_fig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941547" y="4602258"/>
            <a:ext cx="4360315" cy="955579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02274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prstClr val="black"/>
                </a:solidFill>
              </a:rPr>
              <a:t>Singular distributions of </a:t>
            </a:r>
            <a:r>
              <a:rPr lang="en-US" sz="3200" dirty="0" err="1">
                <a:solidFill>
                  <a:prstClr val="black"/>
                </a:solidFill>
              </a:rPr>
              <a:t>vorticity</a:t>
            </a:r>
            <a:endParaRPr lang="en-US" dirty="0"/>
          </a:p>
        </p:txBody>
      </p:sp>
      <p:sp>
        <p:nvSpPr>
          <p:cNvPr id="6" name="Parallelogram 5"/>
          <p:cNvSpPr/>
          <p:nvPr/>
        </p:nvSpPr>
        <p:spPr>
          <a:xfrm rot="20235403">
            <a:off x="3592676" y="2590800"/>
            <a:ext cx="1295400" cy="990600"/>
          </a:xfrm>
          <a:prstGeom prst="parallelogram">
            <a:avLst/>
          </a:prstGeom>
          <a:solidFill>
            <a:schemeClr val="bg1">
              <a:lumMod val="85000"/>
            </a:schemeClr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2349795" y="3200399"/>
            <a:ext cx="1384005" cy="659219"/>
          </a:xfrm>
          <a:custGeom>
            <a:avLst/>
            <a:gdLst>
              <a:gd name="connsiteX0" fmla="*/ 0 w 2044867"/>
              <a:gd name="connsiteY0" fmla="*/ 881700 h 881700"/>
              <a:gd name="connsiteX1" fmla="*/ 414670 w 2044867"/>
              <a:gd name="connsiteY1" fmla="*/ 647783 h 881700"/>
              <a:gd name="connsiteX2" fmla="*/ 616689 w 2044867"/>
              <a:gd name="connsiteY2" fmla="*/ 413867 h 881700"/>
              <a:gd name="connsiteX3" fmla="*/ 808075 w 2044867"/>
              <a:gd name="connsiteY3" fmla="*/ 307541 h 881700"/>
              <a:gd name="connsiteX4" fmla="*/ 1244010 w 2044867"/>
              <a:gd name="connsiteY4" fmla="*/ 233114 h 881700"/>
              <a:gd name="connsiteX5" fmla="*/ 1977656 w 2044867"/>
              <a:gd name="connsiteY5" fmla="*/ 20462 h 881700"/>
              <a:gd name="connsiteX6" fmla="*/ 1967024 w 2044867"/>
              <a:gd name="connsiteY6" fmla="*/ 20462 h 881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044867" h="881700">
                <a:moveTo>
                  <a:pt x="0" y="881700"/>
                </a:moveTo>
                <a:cubicBezTo>
                  <a:pt x="155944" y="803727"/>
                  <a:pt x="311889" y="725755"/>
                  <a:pt x="414670" y="647783"/>
                </a:cubicBezTo>
                <a:cubicBezTo>
                  <a:pt x="517452" y="569811"/>
                  <a:pt x="551122" y="470574"/>
                  <a:pt x="616689" y="413867"/>
                </a:cubicBezTo>
                <a:cubicBezTo>
                  <a:pt x="682256" y="357160"/>
                  <a:pt x="703521" y="337667"/>
                  <a:pt x="808075" y="307541"/>
                </a:cubicBezTo>
                <a:cubicBezTo>
                  <a:pt x="912629" y="277415"/>
                  <a:pt x="1049080" y="280960"/>
                  <a:pt x="1244010" y="233114"/>
                </a:cubicBezTo>
                <a:cubicBezTo>
                  <a:pt x="1438940" y="185267"/>
                  <a:pt x="1857154" y="55904"/>
                  <a:pt x="1977656" y="20462"/>
                </a:cubicBezTo>
                <a:cubicBezTo>
                  <a:pt x="2098158" y="-14980"/>
                  <a:pt x="2032591" y="2741"/>
                  <a:pt x="1967024" y="20462"/>
                </a:cubicBezTo>
              </a:path>
            </a:pathLst>
          </a:cu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3732028" y="3094074"/>
            <a:ext cx="659219" cy="106326"/>
          </a:xfrm>
          <a:custGeom>
            <a:avLst/>
            <a:gdLst>
              <a:gd name="connsiteX0" fmla="*/ 0 w 659219"/>
              <a:gd name="connsiteY0" fmla="*/ 106326 h 106326"/>
              <a:gd name="connsiteX1" fmla="*/ 265814 w 659219"/>
              <a:gd name="connsiteY1" fmla="*/ 31898 h 106326"/>
              <a:gd name="connsiteX2" fmla="*/ 659219 w 659219"/>
              <a:gd name="connsiteY2" fmla="*/ 0 h 1063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59219" h="106326">
                <a:moveTo>
                  <a:pt x="0" y="106326"/>
                </a:moveTo>
                <a:cubicBezTo>
                  <a:pt x="77972" y="77972"/>
                  <a:pt x="155944" y="49619"/>
                  <a:pt x="265814" y="31898"/>
                </a:cubicBezTo>
                <a:cubicBezTo>
                  <a:pt x="375684" y="14177"/>
                  <a:pt x="517451" y="7088"/>
                  <a:pt x="659219" y="0"/>
                </a:cubicBezTo>
              </a:path>
            </a:pathLst>
          </a:custGeom>
          <a:ln w="19050"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4380614" y="3038897"/>
            <a:ext cx="1711842" cy="161503"/>
          </a:xfrm>
          <a:custGeom>
            <a:avLst/>
            <a:gdLst>
              <a:gd name="connsiteX0" fmla="*/ 0 w 1711842"/>
              <a:gd name="connsiteY0" fmla="*/ 65511 h 161503"/>
              <a:gd name="connsiteX1" fmla="*/ 255181 w 1711842"/>
              <a:gd name="connsiteY1" fmla="*/ 76144 h 161503"/>
              <a:gd name="connsiteX2" fmla="*/ 542260 w 1711842"/>
              <a:gd name="connsiteY2" fmla="*/ 1716 h 161503"/>
              <a:gd name="connsiteX3" fmla="*/ 1201479 w 1711842"/>
              <a:gd name="connsiteY3" fmla="*/ 161204 h 161503"/>
              <a:gd name="connsiteX4" fmla="*/ 1711842 w 1711842"/>
              <a:gd name="connsiteY4" fmla="*/ 33613 h 1615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11842" h="161503">
                <a:moveTo>
                  <a:pt x="0" y="65511"/>
                </a:moveTo>
                <a:cubicBezTo>
                  <a:pt x="82402" y="76144"/>
                  <a:pt x="164804" y="86777"/>
                  <a:pt x="255181" y="76144"/>
                </a:cubicBezTo>
                <a:cubicBezTo>
                  <a:pt x="345558" y="65511"/>
                  <a:pt x="384544" y="-12461"/>
                  <a:pt x="542260" y="1716"/>
                </a:cubicBezTo>
                <a:cubicBezTo>
                  <a:pt x="699976" y="15893"/>
                  <a:pt x="1006549" y="155888"/>
                  <a:pt x="1201479" y="161204"/>
                </a:cubicBezTo>
                <a:cubicBezTo>
                  <a:pt x="1396409" y="166520"/>
                  <a:pt x="1554125" y="100066"/>
                  <a:pt x="1711842" y="33613"/>
                </a:cubicBezTo>
              </a:path>
            </a:pathLst>
          </a:cu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flipH="1" flipV="1">
            <a:off x="4262326" y="2590800"/>
            <a:ext cx="81074" cy="503274"/>
          </a:xfrm>
          <a:prstGeom prst="line">
            <a:avLst/>
          </a:prstGeom>
          <a:ln w="19050"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 flipV="1">
            <a:off x="4572000" y="2743200"/>
            <a:ext cx="81074" cy="503274"/>
          </a:xfrm>
          <a:prstGeom prst="line">
            <a:avLst/>
          </a:prstGeom>
          <a:ln w="19050">
            <a:headEnd type="none" w="med" len="med"/>
            <a:tailEnd type="arrow" w="med" len="med"/>
          </a:ln>
          <a:scene3d>
            <a:camera prst="orthographicFront">
              <a:rot lat="0" lon="0" rev="171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34751" y="2362200"/>
            <a:ext cx="464522" cy="253688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9" name="Picture 18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12908" y="2728833"/>
            <a:ext cx="444892" cy="242967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8" name="Content Placeholder 1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21" name="Picture 20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39042" y="2971800"/>
            <a:ext cx="288224" cy="296595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22" name="Straight Connector 21"/>
          <p:cNvCxnSpPr/>
          <p:nvPr/>
        </p:nvCxnSpPr>
        <p:spPr>
          <a:xfrm flipH="1" flipV="1">
            <a:off x="4643326" y="2925726"/>
            <a:ext cx="81074" cy="503274"/>
          </a:xfrm>
          <a:prstGeom prst="line">
            <a:avLst/>
          </a:prstGeom>
          <a:ln w="19050">
            <a:headEnd type="none" w="med" len="med"/>
            <a:tailEnd type="arrow" w="med" len="med"/>
          </a:ln>
          <a:scene3d>
            <a:camera prst="orthographicFront">
              <a:rot lat="0" lon="0" rev="15000000"/>
            </a:camera>
            <a:lightRig rig="threePt" dir="t"/>
          </a:scene3d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24" name="Picture 23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76800" y="3124200"/>
            <a:ext cx="208986" cy="284572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425440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prstClr val="black"/>
                </a:solidFill>
              </a:rPr>
              <a:t>Singular distributions of </a:t>
            </a:r>
            <a:r>
              <a:rPr lang="en-US" sz="3200" dirty="0" err="1">
                <a:solidFill>
                  <a:prstClr val="black"/>
                </a:solidFill>
              </a:rPr>
              <a:t>vorticity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General geometric features of point vortices and vortex filaments: </a:t>
            </a:r>
          </a:p>
          <a:p>
            <a:pPr>
              <a:buFont typeface="Wingdings" pitchFamily="2" charset="2"/>
              <a:buChar char="Ø"/>
            </a:pPr>
            <a:endParaRPr lang="en-US" sz="2400" dirty="0"/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They are co-dimension 2 surfaces</a:t>
            </a:r>
          </a:p>
          <a:p>
            <a:pPr>
              <a:buFont typeface="Wingdings" pitchFamily="2" charset="2"/>
              <a:buChar char="Ø"/>
            </a:pPr>
            <a:endParaRPr lang="en-US" sz="2400" dirty="0"/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The </a:t>
            </a:r>
            <a:r>
              <a:rPr lang="en-US" sz="2400" dirty="0" err="1" smtClean="0"/>
              <a:t>vorticity</a:t>
            </a:r>
            <a:r>
              <a:rPr lang="en-US" sz="2400" dirty="0" smtClean="0"/>
              <a:t> two-form      acts on planes that intersect these surfaces transversally. More precisely, the two-form     is </a:t>
            </a:r>
            <a:r>
              <a:rPr lang="en-US" sz="2400" i="1" dirty="0" smtClean="0"/>
              <a:t>perpendicular </a:t>
            </a:r>
            <a:r>
              <a:rPr lang="en-US" sz="2400" dirty="0" smtClean="0"/>
              <a:t> to these surfaces. </a:t>
            </a:r>
          </a:p>
          <a:p>
            <a:pPr>
              <a:buFont typeface="Wingdings" pitchFamily="2" charset="2"/>
              <a:buChar char="Ø"/>
            </a:pPr>
            <a:endParaRPr lang="en-US" sz="2400" dirty="0" smtClean="0"/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Equivalently, using the Hodge star operator in          , the 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2400" dirty="0" smtClean="0">
                <a:cs typeface="Times New Roman" pitchFamily="18" charset="0"/>
              </a:rPr>
              <a:t>form</a:t>
            </a:r>
            <a:r>
              <a:rPr lang="en-US" sz="2400" dirty="0" smtClean="0"/>
              <a:t>         is </a:t>
            </a:r>
            <a:r>
              <a:rPr lang="en-US" sz="2400" i="1" dirty="0" smtClean="0"/>
              <a:t>tangent </a:t>
            </a:r>
            <a:r>
              <a:rPr lang="en-US" sz="2400" dirty="0" smtClean="0"/>
              <a:t>to these surfaces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79712" y="3886200"/>
            <a:ext cx="258888" cy="194405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15200" y="4225195"/>
            <a:ext cx="258888" cy="194405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6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73643" y="5440171"/>
            <a:ext cx="439184" cy="274829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Picture 8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0200" y="5828459"/>
            <a:ext cx="414063" cy="191341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76846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prstClr val="black"/>
                </a:solidFill>
              </a:rPr>
              <a:t>Singular distributions of </a:t>
            </a:r>
            <a:r>
              <a:rPr lang="en-US" sz="3200" dirty="0" err="1">
                <a:solidFill>
                  <a:prstClr val="black"/>
                </a:solidFill>
              </a:rPr>
              <a:t>vorticity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229600" cy="4525963"/>
          </a:xfrm>
        </p:spPr>
        <p:txBody>
          <a:bodyPr>
            <a:noAutofit/>
          </a:bodyPr>
          <a:lstStyle/>
          <a:p>
            <a:r>
              <a:rPr lang="en-US" sz="2400" i="1" dirty="0"/>
              <a:t>M</a:t>
            </a:r>
            <a:r>
              <a:rPr lang="en-US" sz="2400" i="1" dirty="0" smtClean="0"/>
              <a:t>inimum </a:t>
            </a:r>
            <a:r>
              <a:rPr lang="en-US" sz="2400" dirty="0" smtClean="0"/>
              <a:t>dimension of the surfaces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                                      = the degree of the  form       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                                       = </a:t>
            </a:r>
            <a:r>
              <a:rPr lang="en-US" sz="2400" i="1" dirty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2400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</a:t>
            </a:r>
          </a:p>
          <a:p>
            <a:endParaRPr lang="en-US" sz="2400" dirty="0" smtClean="0">
              <a:latin typeface="+mj-lt"/>
              <a:cs typeface="Times New Roman" pitchFamily="18" charset="0"/>
            </a:endParaRPr>
          </a:p>
          <a:p>
            <a:r>
              <a:rPr lang="en-US" sz="2400" dirty="0" smtClean="0">
                <a:latin typeface="+mj-lt"/>
                <a:cs typeface="Times New Roman" pitchFamily="18" charset="0"/>
              </a:rPr>
              <a:t>Can we have singular distributions that do not satisfy the above? </a:t>
            </a:r>
            <a:r>
              <a:rPr lang="en-US" sz="2400" dirty="0" smtClean="0"/>
              <a:t> </a:t>
            </a:r>
          </a:p>
          <a:p>
            <a:pPr marL="0" indent="0">
              <a:buNone/>
            </a:pPr>
            <a:r>
              <a:rPr lang="en-US" sz="2400" dirty="0" smtClean="0"/>
              <a:t>     For example, point vortices in         or `</a:t>
            </a:r>
            <a:r>
              <a:rPr lang="en-US" sz="2400" dirty="0" err="1" smtClean="0"/>
              <a:t>vortons</a:t>
            </a:r>
            <a:r>
              <a:rPr lang="en-US" sz="2400" dirty="0" smtClean="0"/>
              <a:t>’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(</a:t>
            </a:r>
            <a:r>
              <a:rPr lang="en-US" sz="2400" dirty="0" err="1" smtClean="0"/>
              <a:t>Novikov</a:t>
            </a:r>
            <a:r>
              <a:rPr lang="en-US" sz="2400" dirty="0" smtClean="0"/>
              <a:t> (`83), Leonard (`85)). Here, each point is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also assigned  a (time-varying) direction vector and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the `</a:t>
            </a:r>
            <a:r>
              <a:rPr lang="en-US" sz="2400" dirty="0" err="1" smtClean="0"/>
              <a:t>vorticity</a:t>
            </a:r>
            <a:r>
              <a:rPr lang="en-US" sz="2400" dirty="0" smtClean="0"/>
              <a:t>’ two-form acts on the single plane to which it is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normal.  </a:t>
            </a:r>
            <a:r>
              <a:rPr lang="en-US" sz="2400" dirty="0"/>
              <a:t>T</a:t>
            </a:r>
            <a:r>
              <a:rPr lang="en-US" sz="2400" dirty="0" smtClean="0"/>
              <a:t>his `</a:t>
            </a:r>
            <a:r>
              <a:rPr lang="en-US" sz="2400" dirty="0" err="1" smtClean="0"/>
              <a:t>vorticity</a:t>
            </a:r>
            <a:r>
              <a:rPr lang="en-US" sz="2400" dirty="0" smtClean="0"/>
              <a:t>’ two-form is </a:t>
            </a:r>
            <a:r>
              <a:rPr lang="en-US" sz="2400" i="1" dirty="0" smtClean="0"/>
              <a:t>not </a:t>
            </a:r>
            <a:r>
              <a:rPr lang="en-US" sz="2400" dirty="0" smtClean="0"/>
              <a:t>closed  i.e.                   !</a:t>
            </a:r>
            <a:endParaRPr lang="en-US" sz="2400" dirty="0"/>
          </a:p>
        </p:txBody>
      </p:sp>
      <p:pic>
        <p:nvPicPr>
          <p:cNvPr id="6" name="Picture 5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58337" y="2209800"/>
            <a:ext cx="414063" cy="191341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00600" y="4191000"/>
            <a:ext cx="433640" cy="336485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Picture 9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15200" y="6019800"/>
            <a:ext cx="1197376" cy="350608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618956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prstClr val="black"/>
                </a:solidFill>
              </a:rPr>
              <a:t>Singular distributions of </a:t>
            </a:r>
            <a:r>
              <a:rPr lang="en-US" sz="3200" dirty="0" err="1" smtClean="0">
                <a:solidFill>
                  <a:prstClr val="black"/>
                </a:solidFill>
              </a:rPr>
              <a:t>vorticity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Moving on to</a:t>
            </a:r>
          </a:p>
          <a:p>
            <a:endParaRPr lang="en-US" sz="2400" dirty="0"/>
          </a:p>
          <a:p>
            <a:r>
              <a:rPr lang="en-US" sz="2400" dirty="0" smtClean="0"/>
              <a:t>We consider two-dimensional surfaces/manifolds to which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---now, a two-form---is tangent. We term these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surfaces </a:t>
            </a:r>
            <a:r>
              <a:rPr lang="en-US" sz="2400" i="1" dirty="0" smtClean="0"/>
              <a:t>vortex membranes </a:t>
            </a:r>
          </a:p>
          <a:p>
            <a:pPr marL="0" indent="0">
              <a:buNone/>
            </a:pPr>
            <a:endParaRPr lang="en-US" sz="2400" i="1" dirty="0"/>
          </a:p>
          <a:p>
            <a:pPr marL="0" indent="0">
              <a:buNone/>
            </a:pPr>
            <a:r>
              <a:rPr lang="en-US" sz="2400" i="1" dirty="0" smtClean="0"/>
              <a:t>                                 </a:t>
            </a:r>
          </a:p>
          <a:p>
            <a:r>
              <a:rPr lang="en-US" sz="2400" dirty="0" smtClean="0"/>
              <a:t>At each point of such a (co-dimension 2) surface     </a:t>
            </a:r>
            <a:r>
              <a:rPr lang="en-US" sz="2400" i="1" dirty="0" smtClean="0"/>
              <a:t> </a:t>
            </a:r>
            <a:r>
              <a:rPr lang="en-US" sz="2400" dirty="0" smtClean="0"/>
              <a:t>there exists </a:t>
            </a:r>
            <a:r>
              <a:rPr lang="en-US" sz="2400" i="1" dirty="0" smtClean="0"/>
              <a:t>a plane of </a:t>
            </a:r>
            <a:r>
              <a:rPr lang="en-US" sz="2400" i="1" dirty="0" err="1" smtClean="0"/>
              <a:t>normals</a:t>
            </a:r>
            <a:endParaRPr lang="en-US" sz="2400" i="1" dirty="0" smtClean="0"/>
          </a:p>
          <a:p>
            <a:endParaRPr lang="en-US" sz="2400" i="1" dirty="0"/>
          </a:p>
          <a:p>
            <a:pPr marL="0" indent="0">
              <a:buNone/>
            </a:pPr>
            <a:r>
              <a:rPr lang="en-US" sz="2400" i="1" dirty="0" smtClean="0"/>
              <a:t>                                         </a:t>
            </a:r>
            <a:endParaRPr lang="en-US" sz="2400" dirty="0"/>
          </a:p>
        </p:txBody>
      </p:sp>
      <p:pic>
        <p:nvPicPr>
          <p:cNvPr id="6" name="Content Placeholder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33229" y="1676400"/>
            <a:ext cx="338571" cy="262526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6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14400" y="3085259"/>
            <a:ext cx="414063" cy="191341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Picture 10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57997" y="4800600"/>
            <a:ext cx="278549" cy="247904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833964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prstClr val="black"/>
                </a:solidFill>
              </a:rPr>
              <a:t>Singular distributions of </a:t>
            </a:r>
            <a:r>
              <a:rPr lang="en-US" sz="3200" dirty="0" err="1">
                <a:solidFill>
                  <a:prstClr val="black"/>
                </a:solidFill>
              </a:rPr>
              <a:t>vorticity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</a:t>
            </a:r>
            <a:r>
              <a:rPr lang="en-US" sz="2400" dirty="0" err="1" smtClean="0"/>
              <a:t>vorticity</a:t>
            </a:r>
            <a:r>
              <a:rPr lang="en-US" sz="2400" dirty="0" smtClean="0"/>
              <a:t> two-form          for a membrane is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      where                                 is an area form in the plane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of </a:t>
            </a:r>
            <a:r>
              <a:rPr lang="en-US" sz="2400" dirty="0" err="1" smtClean="0"/>
              <a:t>normals</a:t>
            </a:r>
            <a:r>
              <a:rPr lang="en-US" sz="2400" dirty="0" smtClean="0"/>
              <a:t> at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                      </a:t>
            </a:r>
            <a:endParaRPr lang="en-US" sz="2400" dirty="0"/>
          </a:p>
        </p:txBody>
      </p:sp>
      <p:pic>
        <p:nvPicPr>
          <p:cNvPr id="8" name="Picture 7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31150" y="2514600"/>
            <a:ext cx="7528399" cy="412459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6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24353" y="1752600"/>
            <a:ext cx="442847" cy="257787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Picture 9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5000" y="3429000"/>
            <a:ext cx="1883644" cy="340092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Picture 1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43200" y="3943964"/>
            <a:ext cx="215890" cy="247036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Freeform 8"/>
          <p:cNvSpPr/>
          <p:nvPr/>
        </p:nvSpPr>
        <p:spPr>
          <a:xfrm>
            <a:off x="2360428" y="4019107"/>
            <a:ext cx="2799697" cy="2381693"/>
          </a:xfrm>
          <a:custGeom>
            <a:avLst/>
            <a:gdLst>
              <a:gd name="connsiteX0" fmla="*/ 2317898 w 2799697"/>
              <a:gd name="connsiteY0" fmla="*/ 0 h 2381693"/>
              <a:gd name="connsiteX1" fmla="*/ 2519916 w 2799697"/>
              <a:gd name="connsiteY1" fmla="*/ 244549 h 2381693"/>
              <a:gd name="connsiteX2" fmla="*/ 2658139 w 2799697"/>
              <a:gd name="connsiteY2" fmla="*/ 393405 h 2381693"/>
              <a:gd name="connsiteX3" fmla="*/ 2658139 w 2799697"/>
              <a:gd name="connsiteY3" fmla="*/ 691117 h 2381693"/>
              <a:gd name="connsiteX4" fmla="*/ 2785730 w 2799697"/>
              <a:gd name="connsiteY4" fmla="*/ 1010093 h 2381693"/>
              <a:gd name="connsiteX5" fmla="*/ 2796363 w 2799697"/>
              <a:gd name="connsiteY5" fmla="*/ 1499191 h 2381693"/>
              <a:gd name="connsiteX6" fmla="*/ 2796363 w 2799697"/>
              <a:gd name="connsiteY6" fmla="*/ 1499191 h 2381693"/>
              <a:gd name="connsiteX7" fmla="*/ 2296632 w 2799697"/>
              <a:gd name="connsiteY7" fmla="*/ 1552354 h 2381693"/>
              <a:gd name="connsiteX8" fmla="*/ 1796902 w 2799697"/>
              <a:gd name="connsiteY8" fmla="*/ 1945759 h 2381693"/>
              <a:gd name="connsiteX9" fmla="*/ 1307805 w 2799697"/>
              <a:gd name="connsiteY9" fmla="*/ 2020186 h 2381693"/>
              <a:gd name="connsiteX10" fmla="*/ 616688 w 2799697"/>
              <a:gd name="connsiteY10" fmla="*/ 2381693 h 2381693"/>
              <a:gd name="connsiteX11" fmla="*/ 616688 w 2799697"/>
              <a:gd name="connsiteY11" fmla="*/ 2381693 h 2381693"/>
              <a:gd name="connsiteX12" fmla="*/ 606056 w 2799697"/>
              <a:gd name="connsiteY12" fmla="*/ 1988289 h 2381693"/>
              <a:gd name="connsiteX13" fmla="*/ 223284 w 2799697"/>
              <a:gd name="connsiteY13" fmla="*/ 1658680 h 2381693"/>
              <a:gd name="connsiteX14" fmla="*/ 180753 w 2799697"/>
              <a:gd name="connsiteY14" fmla="*/ 1212112 h 2381693"/>
              <a:gd name="connsiteX15" fmla="*/ 0 w 2799697"/>
              <a:gd name="connsiteY15" fmla="*/ 776177 h 2381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799697" h="2381693">
                <a:moveTo>
                  <a:pt x="2317898" y="0"/>
                </a:moveTo>
                <a:cubicBezTo>
                  <a:pt x="2390553" y="89491"/>
                  <a:pt x="2463209" y="178982"/>
                  <a:pt x="2519916" y="244549"/>
                </a:cubicBezTo>
                <a:cubicBezTo>
                  <a:pt x="2576623" y="310117"/>
                  <a:pt x="2635102" y="318977"/>
                  <a:pt x="2658139" y="393405"/>
                </a:cubicBezTo>
                <a:cubicBezTo>
                  <a:pt x="2681176" y="467833"/>
                  <a:pt x="2636874" y="588336"/>
                  <a:pt x="2658139" y="691117"/>
                </a:cubicBezTo>
                <a:cubicBezTo>
                  <a:pt x="2679404" y="793898"/>
                  <a:pt x="2762693" y="875414"/>
                  <a:pt x="2785730" y="1010093"/>
                </a:cubicBezTo>
                <a:cubicBezTo>
                  <a:pt x="2808767" y="1144772"/>
                  <a:pt x="2796363" y="1499191"/>
                  <a:pt x="2796363" y="1499191"/>
                </a:cubicBezTo>
                <a:lnTo>
                  <a:pt x="2796363" y="1499191"/>
                </a:lnTo>
                <a:cubicBezTo>
                  <a:pt x="2713074" y="1508052"/>
                  <a:pt x="2463209" y="1477926"/>
                  <a:pt x="2296632" y="1552354"/>
                </a:cubicBezTo>
                <a:cubicBezTo>
                  <a:pt x="2130055" y="1626782"/>
                  <a:pt x="1961706" y="1867787"/>
                  <a:pt x="1796902" y="1945759"/>
                </a:cubicBezTo>
                <a:cubicBezTo>
                  <a:pt x="1632098" y="2023731"/>
                  <a:pt x="1504507" y="1947530"/>
                  <a:pt x="1307805" y="2020186"/>
                </a:cubicBezTo>
                <a:cubicBezTo>
                  <a:pt x="1111103" y="2092842"/>
                  <a:pt x="616688" y="2381693"/>
                  <a:pt x="616688" y="2381693"/>
                </a:cubicBezTo>
                <a:lnTo>
                  <a:pt x="616688" y="2381693"/>
                </a:lnTo>
                <a:cubicBezTo>
                  <a:pt x="614916" y="2316126"/>
                  <a:pt x="671623" y="2108791"/>
                  <a:pt x="606056" y="1988289"/>
                </a:cubicBezTo>
                <a:cubicBezTo>
                  <a:pt x="540489" y="1867787"/>
                  <a:pt x="294168" y="1788043"/>
                  <a:pt x="223284" y="1658680"/>
                </a:cubicBezTo>
                <a:cubicBezTo>
                  <a:pt x="152400" y="1529317"/>
                  <a:pt x="217967" y="1359196"/>
                  <a:pt x="180753" y="1212112"/>
                </a:cubicBezTo>
                <a:cubicBezTo>
                  <a:pt x="143539" y="1065028"/>
                  <a:pt x="71769" y="920602"/>
                  <a:pt x="0" y="776177"/>
                </a:cubicBezTo>
              </a:path>
            </a:pathLst>
          </a:cu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2381693" y="3987411"/>
            <a:ext cx="2326922" cy="813189"/>
          </a:xfrm>
          <a:custGeom>
            <a:avLst/>
            <a:gdLst>
              <a:gd name="connsiteX0" fmla="*/ 0 w 2326922"/>
              <a:gd name="connsiteY0" fmla="*/ 813189 h 813189"/>
              <a:gd name="connsiteX1" fmla="*/ 308344 w 2326922"/>
              <a:gd name="connsiteY1" fmla="*/ 579273 h 813189"/>
              <a:gd name="connsiteX2" fmla="*/ 489098 w 2326922"/>
              <a:gd name="connsiteY2" fmla="*/ 483580 h 813189"/>
              <a:gd name="connsiteX3" fmla="*/ 754912 w 2326922"/>
              <a:gd name="connsiteY3" fmla="*/ 377254 h 813189"/>
              <a:gd name="connsiteX4" fmla="*/ 1254642 w 2326922"/>
              <a:gd name="connsiteY4" fmla="*/ 324092 h 813189"/>
              <a:gd name="connsiteX5" fmla="*/ 1818167 w 2326922"/>
              <a:gd name="connsiteY5" fmla="*/ 58278 h 813189"/>
              <a:gd name="connsiteX6" fmla="*/ 2275367 w 2326922"/>
              <a:gd name="connsiteY6" fmla="*/ 5115 h 813189"/>
              <a:gd name="connsiteX7" fmla="*/ 2296633 w 2326922"/>
              <a:gd name="connsiteY7" fmla="*/ 5115 h 813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26922" h="813189">
                <a:moveTo>
                  <a:pt x="0" y="813189"/>
                </a:moveTo>
                <a:cubicBezTo>
                  <a:pt x="113414" y="723698"/>
                  <a:pt x="226828" y="634208"/>
                  <a:pt x="308344" y="579273"/>
                </a:cubicBezTo>
                <a:cubicBezTo>
                  <a:pt x="389860" y="524338"/>
                  <a:pt x="414670" y="517250"/>
                  <a:pt x="489098" y="483580"/>
                </a:cubicBezTo>
                <a:cubicBezTo>
                  <a:pt x="563526" y="449910"/>
                  <a:pt x="627321" y="403835"/>
                  <a:pt x="754912" y="377254"/>
                </a:cubicBezTo>
                <a:cubicBezTo>
                  <a:pt x="882503" y="350673"/>
                  <a:pt x="1077433" y="377255"/>
                  <a:pt x="1254642" y="324092"/>
                </a:cubicBezTo>
                <a:cubicBezTo>
                  <a:pt x="1431851" y="270929"/>
                  <a:pt x="1648046" y="111441"/>
                  <a:pt x="1818167" y="58278"/>
                </a:cubicBezTo>
                <a:cubicBezTo>
                  <a:pt x="1988288" y="5115"/>
                  <a:pt x="2195623" y="13975"/>
                  <a:pt x="2275367" y="5115"/>
                </a:cubicBezTo>
                <a:cubicBezTo>
                  <a:pt x="2355111" y="-3745"/>
                  <a:pt x="2325872" y="685"/>
                  <a:pt x="2296633" y="5115"/>
                </a:cubicBezTo>
              </a:path>
            </a:pathLst>
          </a:cu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arallelogram 3"/>
          <p:cNvSpPr/>
          <p:nvPr/>
        </p:nvSpPr>
        <p:spPr>
          <a:xfrm rot="20961377">
            <a:off x="3009353" y="4351521"/>
            <a:ext cx="1327368" cy="1021079"/>
          </a:xfrm>
          <a:prstGeom prst="parallelogram">
            <a:avLst>
              <a:gd name="adj" fmla="val 0"/>
            </a:avLst>
          </a:prstGeom>
          <a:solidFill>
            <a:schemeClr val="bg1">
              <a:lumMod val="85000"/>
            </a:schemeClr>
          </a:solidFill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41710" y="4858364"/>
            <a:ext cx="215890" cy="247036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3238500" y="4572000"/>
            <a:ext cx="190500" cy="609600"/>
          </a:xfrm>
          <a:prstGeom prst="line">
            <a:avLst/>
          </a:prstGeom>
          <a:ln w="19050"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3741797" y="4847918"/>
            <a:ext cx="144403" cy="562282"/>
          </a:xfrm>
          <a:prstGeom prst="line">
            <a:avLst/>
          </a:prstGeom>
          <a:ln w="19050">
            <a:headEnd type="arrow" w="med" len="med"/>
            <a:tailEnd type="none" w="med" len="med"/>
          </a:ln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V="1">
            <a:off x="2743200" y="5181600"/>
            <a:ext cx="698510" cy="457200"/>
          </a:xfrm>
          <a:prstGeom prst="line">
            <a:avLst/>
          </a:prstGeom>
          <a:ln w="19050">
            <a:headEnd type="arrow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3429000" y="5181600"/>
            <a:ext cx="380998" cy="609600"/>
          </a:xfrm>
          <a:prstGeom prst="line">
            <a:avLst/>
          </a:prstGeom>
          <a:ln w="19050">
            <a:headEnd type="arrow" w="med" len="med"/>
            <a:tailEnd type="none" w="med" len="med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32" name="Picture 31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75427" y="4689108"/>
            <a:ext cx="277573" cy="247035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4" name="Picture 33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35103" y="4419600"/>
            <a:ext cx="370097" cy="247035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6" name="Picture 35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044597" y="4953000"/>
            <a:ext cx="379909" cy="246731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8" name="Picture 37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58297" y="5773069"/>
            <a:ext cx="283316" cy="283665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0" name="Picture 39"/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17256" y="5638800"/>
            <a:ext cx="278003" cy="278346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459790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prstClr val="black"/>
                </a:solidFill>
              </a:rPr>
              <a:t>Dynamics of singular </a:t>
            </a:r>
            <a:r>
              <a:rPr lang="en-US" sz="3200" dirty="0" err="1" smtClean="0">
                <a:solidFill>
                  <a:prstClr val="black"/>
                </a:solidFill>
              </a:rPr>
              <a:t>vorticity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Autofit/>
          </a:bodyPr>
          <a:lstStyle/>
          <a:p>
            <a:r>
              <a:rPr lang="en-US" sz="2400" dirty="0" smtClean="0"/>
              <a:t>An important notion in the dynamics of singular </a:t>
            </a:r>
            <a:r>
              <a:rPr lang="en-US" sz="2400" dirty="0" err="1" smtClean="0"/>
              <a:t>vorticity</a:t>
            </a:r>
            <a:r>
              <a:rPr lang="en-US" sz="2400" dirty="0" smtClean="0"/>
              <a:t> is the </a:t>
            </a:r>
            <a:r>
              <a:rPr lang="en-US" sz="2400" i="1" dirty="0" smtClean="0"/>
              <a:t>self-induced velocity field</a:t>
            </a:r>
          </a:p>
          <a:p>
            <a:endParaRPr lang="en-US" sz="2400" i="1" dirty="0"/>
          </a:p>
          <a:p>
            <a:r>
              <a:rPr lang="en-US" sz="2400" dirty="0" smtClean="0"/>
              <a:t>Recall, </a:t>
            </a:r>
            <a:r>
              <a:rPr lang="en-US" sz="2400" dirty="0"/>
              <a:t> </a:t>
            </a:r>
            <a:endParaRPr lang="en-US" sz="2400" dirty="0" smtClean="0"/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point vortices in       ---- no self-induced velocity field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v</a:t>
            </a:r>
            <a:r>
              <a:rPr lang="en-US" sz="2400" dirty="0" smtClean="0"/>
              <a:t>ortex filaments in       ---- infinite self-induced velocity field!</a:t>
            </a:r>
          </a:p>
          <a:p>
            <a:pPr>
              <a:buFont typeface="Wingdings" pitchFamily="2" charset="2"/>
              <a:buChar char="Ø"/>
            </a:pPr>
            <a:endParaRPr lang="en-US" sz="2400" dirty="0"/>
          </a:p>
          <a:p>
            <a:r>
              <a:rPr lang="en-US" sz="2400" dirty="0" smtClean="0"/>
              <a:t>Two ways of obtaining the expression for the self-induced velocity of a filament in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----  invert the </a:t>
            </a:r>
            <a:r>
              <a:rPr lang="en-US" sz="2400" i="1" dirty="0" smtClean="0"/>
              <a:t>kinematic </a:t>
            </a:r>
            <a:r>
              <a:rPr lang="en-US" sz="2400" dirty="0" smtClean="0"/>
              <a:t> relation</a:t>
            </a:r>
          </a:p>
          <a:p>
            <a:pPr marL="0" indent="0">
              <a:buNone/>
            </a:pPr>
            <a:r>
              <a:rPr lang="en-US" sz="2400" dirty="0" smtClean="0"/>
              <a:t>           ----  use the M &amp; W </a:t>
            </a:r>
            <a:r>
              <a:rPr lang="en-US" sz="2400" dirty="0" err="1" smtClean="0"/>
              <a:t>symplectic</a:t>
            </a:r>
            <a:r>
              <a:rPr lang="en-US" sz="2400" dirty="0" smtClean="0"/>
              <a:t> structure and the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      kinetic energy Hamiltonian  </a:t>
            </a:r>
            <a:endParaRPr lang="en-US" sz="2400" dirty="0"/>
          </a:p>
        </p:txBody>
      </p:sp>
      <p:pic>
        <p:nvPicPr>
          <p:cNvPr id="4" name="Picture 6" descr="txp_fi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71800" y="3113087"/>
            <a:ext cx="379413" cy="31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5" descr="txp_fi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276600" y="3505200"/>
            <a:ext cx="379413" cy="316810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6" descr="txp_fi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66180" y="5181600"/>
            <a:ext cx="2467173" cy="439614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Picture 9" descr="txp_fi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11587" y="4788590"/>
            <a:ext cx="379413" cy="316810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98735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prstClr val="black"/>
                </a:solidFill>
              </a:rPr>
              <a:t>Dynamics of singular </a:t>
            </a:r>
            <a:r>
              <a:rPr lang="en-US" sz="3200" dirty="0" err="1">
                <a:solidFill>
                  <a:prstClr val="black"/>
                </a:solidFill>
              </a:rPr>
              <a:t>vorticity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Autofit/>
          </a:bodyPr>
          <a:lstStyle/>
          <a:p>
            <a:r>
              <a:rPr lang="en-US" sz="2400" dirty="0" smtClean="0"/>
              <a:t>Both lead to the </a:t>
            </a:r>
            <a:r>
              <a:rPr lang="en-US" sz="2400" dirty="0" err="1" smtClean="0"/>
              <a:t>Biot-Savart</a:t>
            </a:r>
            <a:r>
              <a:rPr lang="en-US" sz="2400" dirty="0" smtClean="0"/>
              <a:t> integral for filaments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The integral is divergent due to the integrand singularity at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 smtClean="0"/>
              <a:t>The velocity has a logarithmic singularity and is infinite in the </a:t>
            </a:r>
            <a:r>
              <a:rPr lang="en-US" sz="2400" u="sng" dirty="0" err="1" smtClean="0"/>
              <a:t>binormal</a:t>
            </a:r>
            <a:r>
              <a:rPr lang="en-US" sz="2400" dirty="0" smtClean="0"/>
              <a:t> direction                                         </a:t>
            </a:r>
            <a:r>
              <a:rPr lang="en-US" sz="2400" i="1" dirty="0" smtClean="0">
                <a:solidFill>
                  <a:srgbClr val="FF0000"/>
                </a:solidFill>
              </a:rPr>
              <a:t>curvature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8" name="Picture 7" descr="txp_fi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48106" y="2590800"/>
            <a:ext cx="7205294" cy="885951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Picture 9" descr="txp_fi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29600" y="3646379"/>
            <a:ext cx="778560" cy="316021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3" name="Picture 22" descr="txp_fi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99636" y="5344188"/>
            <a:ext cx="6787120" cy="1209012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cxnSp>
        <p:nvCxnSpPr>
          <p:cNvPr id="29" name="Straight Connector 28"/>
          <p:cNvCxnSpPr/>
          <p:nvPr/>
        </p:nvCxnSpPr>
        <p:spPr>
          <a:xfrm flipV="1">
            <a:off x="4876800" y="5105400"/>
            <a:ext cx="0" cy="3810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5410200" y="4632960"/>
            <a:ext cx="0" cy="1005840"/>
          </a:xfrm>
          <a:prstGeom prst="line">
            <a:avLst/>
          </a:prstGeom>
          <a:ln w="28575">
            <a:headEnd type="none" w="med" len="med"/>
            <a:tailEnd type="triangle" w="med" len="med"/>
          </a:ln>
          <a:scene3d>
            <a:camera prst="orthographicFront">
              <a:rot lat="0" lon="0" rev="16200000"/>
            </a:camera>
            <a:lightRig rig="threePt" dir="t"/>
          </a:scene3d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84714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prstClr val="black"/>
                </a:solidFill>
              </a:rPr>
              <a:t>Dynamics of singular </a:t>
            </a:r>
            <a:r>
              <a:rPr lang="en-US" sz="3200" dirty="0" err="1">
                <a:solidFill>
                  <a:prstClr val="black"/>
                </a:solidFill>
              </a:rPr>
              <a:t>vorticity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7"/>
            <a:ext cx="8229600" cy="4525963"/>
          </a:xfrm>
        </p:spPr>
        <p:txBody>
          <a:bodyPr>
            <a:noAutofit/>
          </a:bodyPr>
          <a:lstStyle/>
          <a:p>
            <a:pPr lvl="0"/>
            <a:r>
              <a:rPr lang="en-US" sz="2400" dirty="0" smtClean="0">
                <a:solidFill>
                  <a:prstClr val="black"/>
                </a:solidFill>
              </a:rPr>
              <a:t>To obtain a </a:t>
            </a:r>
            <a:r>
              <a:rPr lang="en-US" sz="2400" dirty="0">
                <a:solidFill>
                  <a:prstClr val="black"/>
                </a:solidFill>
              </a:rPr>
              <a:t>finite         , the integral has to be regularized</a:t>
            </a:r>
          </a:p>
          <a:p>
            <a:pPr lvl="0"/>
            <a:endParaRPr lang="en-US" sz="2400" dirty="0" smtClean="0">
              <a:solidFill>
                <a:prstClr val="black"/>
              </a:solidFill>
            </a:endParaRPr>
          </a:p>
          <a:p>
            <a:pPr lvl="0"/>
            <a:r>
              <a:rPr lang="en-US" sz="2400" dirty="0" smtClean="0">
                <a:solidFill>
                  <a:prstClr val="black"/>
                </a:solidFill>
              </a:rPr>
              <a:t>One </a:t>
            </a:r>
            <a:r>
              <a:rPr lang="en-US" sz="2400" dirty="0">
                <a:solidFill>
                  <a:prstClr val="black"/>
                </a:solidFill>
              </a:rPr>
              <a:t>commonly used regularization method is the Local Induction Approximation (</a:t>
            </a:r>
            <a:r>
              <a:rPr lang="en-US" sz="2400" dirty="0" smtClean="0">
                <a:solidFill>
                  <a:prstClr val="black"/>
                </a:solidFill>
              </a:rPr>
              <a:t>LIA) (</a:t>
            </a:r>
            <a:r>
              <a:rPr lang="en-US" sz="2000" dirty="0" err="1" smtClean="0">
                <a:solidFill>
                  <a:prstClr val="black"/>
                </a:solidFill>
              </a:rPr>
              <a:t>DaRios</a:t>
            </a:r>
            <a:r>
              <a:rPr lang="en-US" sz="2000" dirty="0" smtClean="0">
                <a:solidFill>
                  <a:prstClr val="black"/>
                </a:solidFill>
              </a:rPr>
              <a:t> (‘06), Arms and Hama (‘65)</a:t>
            </a:r>
            <a:r>
              <a:rPr lang="en-US" sz="2400" dirty="0" smtClean="0">
                <a:solidFill>
                  <a:prstClr val="black"/>
                </a:solidFill>
              </a:rPr>
              <a:t>)</a:t>
            </a:r>
          </a:p>
          <a:p>
            <a:pPr marL="0" lvl="0" indent="0">
              <a:buNone/>
            </a:pPr>
            <a:endParaRPr lang="en-US" sz="2400" dirty="0">
              <a:solidFill>
                <a:prstClr val="black"/>
              </a:solidFill>
            </a:endParaRPr>
          </a:p>
          <a:p>
            <a:pPr lvl="0"/>
            <a:r>
              <a:rPr lang="en-US" sz="2400" dirty="0" smtClean="0">
                <a:solidFill>
                  <a:prstClr val="black"/>
                </a:solidFill>
              </a:rPr>
              <a:t>The LIA is based on the observation that the leading order contribution to           is due to a local neighborhood of     . Non-local portions of the filament contribute </a:t>
            </a:r>
            <a:r>
              <a:rPr lang="en-US" sz="2400" i="1" dirty="0" smtClean="0">
                <a:solidFill>
                  <a:prstClr val="black"/>
                </a:solidFill>
              </a:rPr>
              <a:t>O</a:t>
            </a:r>
            <a:r>
              <a:rPr lang="en-US" sz="2400" dirty="0" smtClean="0">
                <a:solidFill>
                  <a:prstClr val="black"/>
                </a:solidFill>
              </a:rPr>
              <a:t>(1) terms only </a:t>
            </a:r>
          </a:p>
          <a:p>
            <a:pPr marL="0" lvl="0" indent="0">
              <a:buNone/>
            </a:pPr>
            <a:endParaRPr lang="en-US" sz="2400" dirty="0">
              <a:solidFill>
                <a:prstClr val="black"/>
              </a:solidFill>
            </a:endParaRPr>
          </a:p>
          <a:p>
            <a:pPr lvl="0"/>
            <a:r>
              <a:rPr lang="en-US" sz="2400" dirty="0" smtClean="0">
                <a:solidFill>
                  <a:prstClr val="black"/>
                </a:solidFill>
              </a:rPr>
              <a:t>Treating      as a small but fixed `cut-off’ parameter, the regularized velocity, according to the LIA, is</a:t>
            </a:r>
            <a:endParaRPr lang="en-US" sz="2600" dirty="0" smtClean="0"/>
          </a:p>
          <a:p>
            <a:endParaRPr lang="en-US" sz="2600" dirty="0"/>
          </a:p>
          <a:p>
            <a:endParaRPr lang="en-US" sz="2400" dirty="0" smtClean="0"/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                      </a:t>
            </a:r>
            <a:endParaRPr lang="en-US" sz="2400" dirty="0"/>
          </a:p>
        </p:txBody>
      </p:sp>
      <p:pic>
        <p:nvPicPr>
          <p:cNvPr id="5" name="Picture 4" descr="txp_fi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696200" y="3921098"/>
            <a:ext cx="207362" cy="269902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Picture 8" descr="txp_fi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55346" y="1478714"/>
            <a:ext cx="526054" cy="273886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Picture 9" descr="txp_fi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02946" y="3962400"/>
            <a:ext cx="526054" cy="273886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Picture 12" descr="txp_fi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40941" y="5257800"/>
            <a:ext cx="168859" cy="187854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5" name="Picture 14" descr="txp_fig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12780" y="5867400"/>
            <a:ext cx="4560832" cy="750649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966958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Outline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4830763"/>
          </a:xfrm>
        </p:spPr>
        <p:txBody>
          <a:bodyPr>
            <a:noAutofit/>
          </a:bodyPr>
          <a:lstStyle/>
          <a:p>
            <a:endParaRPr lang="en-US" sz="2000" dirty="0"/>
          </a:p>
          <a:p>
            <a:r>
              <a:rPr lang="en-US" sz="2400" dirty="0" smtClean="0"/>
              <a:t>Recall some basic facts of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 the </a:t>
            </a:r>
            <a:r>
              <a:rPr lang="en-US" sz="2400" dirty="0" err="1" smtClean="0"/>
              <a:t>vorticity</a:t>
            </a:r>
            <a:r>
              <a:rPr lang="en-US" sz="2400" dirty="0" smtClean="0"/>
              <a:t>  two-form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 surfaces of singular </a:t>
            </a:r>
            <a:r>
              <a:rPr lang="en-US" sz="2400" dirty="0" err="1" smtClean="0"/>
              <a:t>vorticity</a:t>
            </a:r>
            <a:r>
              <a:rPr lang="en-US" sz="2400" dirty="0" smtClean="0"/>
              <a:t> in         (point vortices) and in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(vortex filaments)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 the local induction approximation (LIA) and the </a:t>
            </a:r>
          </a:p>
          <a:p>
            <a:pPr marL="0" indent="0">
              <a:buNone/>
            </a:pPr>
            <a:r>
              <a:rPr lang="en-US" sz="2400" dirty="0" smtClean="0"/>
              <a:t>       self-induced velocity of filaments </a:t>
            </a:r>
          </a:p>
          <a:p>
            <a:endParaRPr lang="en-US" sz="2400" dirty="0"/>
          </a:p>
          <a:p>
            <a:r>
              <a:rPr lang="en-US" sz="2400" dirty="0" smtClean="0">
                <a:solidFill>
                  <a:prstClr val="black"/>
                </a:solidFill>
              </a:rPr>
              <a:t>Surfaces </a:t>
            </a:r>
            <a:r>
              <a:rPr lang="en-US" sz="2400" dirty="0">
                <a:solidFill>
                  <a:prstClr val="black"/>
                </a:solidFill>
              </a:rPr>
              <a:t>of singular </a:t>
            </a:r>
            <a:r>
              <a:rPr lang="en-US" sz="2400" dirty="0" err="1">
                <a:solidFill>
                  <a:prstClr val="black"/>
                </a:solidFill>
              </a:rPr>
              <a:t>vorticity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smtClean="0">
                <a:solidFill>
                  <a:prstClr val="black"/>
                </a:solidFill>
              </a:rPr>
              <a:t>in        ---</a:t>
            </a:r>
            <a:r>
              <a:rPr lang="en-US" sz="2400" i="1" dirty="0" smtClean="0">
                <a:solidFill>
                  <a:prstClr val="black"/>
                </a:solidFill>
              </a:rPr>
              <a:t>vortex membranes</a:t>
            </a:r>
          </a:p>
          <a:p>
            <a:r>
              <a:rPr lang="en-US" sz="2400" dirty="0" smtClean="0">
                <a:solidFill>
                  <a:prstClr val="black"/>
                </a:solidFill>
              </a:rPr>
              <a:t>Self-induced velocity field of a membrane using LIA </a:t>
            </a:r>
          </a:p>
          <a:p>
            <a:r>
              <a:rPr lang="en-US" sz="2400" dirty="0" smtClean="0">
                <a:solidFill>
                  <a:prstClr val="black"/>
                </a:solidFill>
              </a:rPr>
              <a:t>Dynamics of                 and an application to </a:t>
            </a:r>
            <a:r>
              <a:rPr lang="en-US" sz="2400" dirty="0" err="1" smtClean="0">
                <a:solidFill>
                  <a:prstClr val="black"/>
                </a:solidFill>
              </a:rPr>
              <a:t>Ertel’s</a:t>
            </a:r>
            <a:r>
              <a:rPr lang="en-US" sz="2400" dirty="0" smtClean="0">
                <a:solidFill>
                  <a:prstClr val="black"/>
                </a:solidFill>
              </a:rPr>
              <a:t> theorem </a:t>
            </a:r>
            <a:r>
              <a:rPr lang="en-US" sz="2400" i="1" dirty="0" smtClean="0">
                <a:solidFill>
                  <a:prstClr val="black"/>
                </a:solidFill>
              </a:rPr>
              <a:t> </a:t>
            </a:r>
            <a:endParaRPr lang="en-US" sz="2400" i="1" dirty="0"/>
          </a:p>
          <a:p>
            <a:pPr marL="0" indent="0">
              <a:buNone/>
            </a:pP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65537" y="2209800"/>
            <a:ext cx="468463" cy="372827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" name="Picture 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153400" y="2209800"/>
            <a:ext cx="479884" cy="372369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18689" y="4419600"/>
            <a:ext cx="479884" cy="372369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Content Placeholder 4" descr="txp_fi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14600" y="5410200"/>
            <a:ext cx="936689" cy="304800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prstClr val="black"/>
                </a:solidFill>
              </a:rPr>
              <a:t>Dynamics of singular </a:t>
            </a:r>
            <a:r>
              <a:rPr lang="en-US" sz="3200" dirty="0" err="1">
                <a:solidFill>
                  <a:prstClr val="black"/>
                </a:solidFill>
              </a:rPr>
              <a:t>vorticity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This leads to the famous </a:t>
            </a:r>
            <a:r>
              <a:rPr lang="en-US" sz="2400" i="1" dirty="0" smtClean="0"/>
              <a:t>filament equation </a:t>
            </a:r>
            <a:r>
              <a:rPr lang="en-US" sz="2400" dirty="0" smtClean="0"/>
              <a:t>(using the </a:t>
            </a:r>
            <a:r>
              <a:rPr lang="en-US" sz="2400" dirty="0" err="1" smtClean="0"/>
              <a:t>Serret-Frenet</a:t>
            </a:r>
            <a:r>
              <a:rPr lang="en-US" sz="2400" dirty="0" smtClean="0"/>
              <a:t> equations for a curve in      )</a:t>
            </a:r>
          </a:p>
          <a:p>
            <a:endParaRPr lang="en-US" sz="2400" dirty="0"/>
          </a:p>
          <a:p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       where                                      or 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 smtClean="0"/>
              <a:t> </a:t>
            </a:r>
            <a:r>
              <a:rPr lang="en-US" sz="2400" dirty="0" err="1" smtClean="0"/>
              <a:t>Hasimoto’s</a:t>
            </a:r>
            <a:r>
              <a:rPr lang="en-US" sz="2400" dirty="0" smtClean="0"/>
              <a:t> transformation</a:t>
            </a:r>
          </a:p>
          <a:p>
            <a:pPr marL="0" indent="0">
              <a:buNone/>
            </a:pPr>
            <a:r>
              <a:rPr lang="en-US" sz="2400" dirty="0" smtClean="0"/>
              <a:t>      gives the non-linear Schrödinger equation (NLS)! </a:t>
            </a:r>
          </a:p>
        </p:txBody>
      </p:sp>
      <p:pic>
        <p:nvPicPr>
          <p:cNvPr id="5" name="Picture 4" descr="txp_fi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34806" y="2582248"/>
            <a:ext cx="4368021" cy="770552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 descr="txp_fi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08275" y="1981200"/>
            <a:ext cx="379413" cy="316810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Picture 12" descr="txp_fi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89218" y="3781998"/>
            <a:ext cx="2310709" cy="330509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Picture 8" descr="txp_fi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19600" y="4343400"/>
            <a:ext cx="4280571" cy="828183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Picture 15" descr="txp_fig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66977" y="5496417"/>
            <a:ext cx="5985417" cy="761971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5" name="Picture 14" descr="txp_fig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20183" y="3786165"/>
            <a:ext cx="2174524" cy="328635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139487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prstClr val="black"/>
                </a:solidFill>
              </a:rPr>
              <a:t>Dynamics of singular </a:t>
            </a:r>
            <a:r>
              <a:rPr lang="en-US" sz="3200" dirty="0" err="1">
                <a:solidFill>
                  <a:prstClr val="black"/>
                </a:solidFill>
              </a:rPr>
              <a:t>vorticity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NLS is an </a:t>
            </a:r>
            <a:r>
              <a:rPr lang="en-US" sz="2400" dirty="0" err="1" smtClean="0"/>
              <a:t>integrable</a:t>
            </a:r>
            <a:r>
              <a:rPr lang="en-US" sz="2400" dirty="0" smtClean="0"/>
              <a:t> Hamiltonian system. </a:t>
            </a:r>
          </a:p>
          <a:p>
            <a:pPr marL="0" indent="0">
              <a:buNone/>
            </a:pPr>
            <a:r>
              <a:rPr lang="en-US" sz="2400" dirty="0" smtClean="0"/>
              <a:t>     </a:t>
            </a:r>
          </a:p>
          <a:p>
            <a:r>
              <a:rPr lang="en-US" sz="2400" dirty="0" smtClean="0"/>
              <a:t>The precise relation between the M &amp; W Poisson structure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of the filament equation and the Poisson structure of the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NLS was clarified by Langer and </a:t>
            </a:r>
            <a:r>
              <a:rPr lang="en-US" sz="2400" dirty="0" err="1" smtClean="0"/>
              <a:t>Perline</a:t>
            </a:r>
            <a:r>
              <a:rPr lang="en-US" sz="2400" dirty="0" smtClean="0"/>
              <a:t> (`91).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249597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prstClr val="black"/>
                </a:solidFill>
              </a:rPr>
              <a:t>Dynamics of singular </a:t>
            </a:r>
            <a:r>
              <a:rPr lang="en-US" sz="3200" dirty="0" err="1">
                <a:solidFill>
                  <a:prstClr val="black"/>
                </a:solidFill>
              </a:rPr>
              <a:t>vorticity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525963"/>
          </a:xfrm>
        </p:spPr>
        <p:txBody>
          <a:bodyPr>
            <a:noAutofit/>
          </a:bodyPr>
          <a:lstStyle/>
          <a:p>
            <a:r>
              <a:rPr lang="en-US" sz="2400" dirty="0" smtClean="0"/>
              <a:t>Returning to        and vortex membranes</a:t>
            </a:r>
          </a:p>
          <a:p>
            <a:endParaRPr lang="en-US" sz="2400" dirty="0"/>
          </a:p>
          <a:p>
            <a:r>
              <a:rPr lang="en-US" sz="2400" dirty="0" smtClean="0"/>
              <a:t>Main objective:  obtain an expression for the (regularized) self-induced velocity field of a membrane</a:t>
            </a:r>
          </a:p>
          <a:p>
            <a:endParaRPr lang="en-US" sz="2400" dirty="0"/>
          </a:p>
          <a:p>
            <a:r>
              <a:rPr lang="en-US" sz="2400" dirty="0" smtClean="0"/>
              <a:t>Generalize the </a:t>
            </a:r>
            <a:r>
              <a:rPr lang="en-US" sz="2400" dirty="0" err="1" smtClean="0"/>
              <a:t>Biot-Savart</a:t>
            </a:r>
            <a:r>
              <a:rPr lang="en-US" sz="2400" dirty="0" smtClean="0"/>
              <a:t> expression as follows: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/>
              <a:t>f</a:t>
            </a:r>
            <a:r>
              <a:rPr lang="en-US" sz="2400" dirty="0" smtClean="0"/>
              <a:t>irst, generalize the kinematic relation                                      to </a:t>
            </a:r>
          </a:p>
          <a:p>
            <a:pPr>
              <a:buFont typeface="Wingdings" pitchFamily="2" charset="2"/>
              <a:buChar char="Ø"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    where                                                   is the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co-differential   operator defined as </a:t>
            </a:r>
            <a:endParaRPr lang="en-US" sz="2400" dirty="0"/>
          </a:p>
        </p:txBody>
      </p:sp>
      <p:pic>
        <p:nvPicPr>
          <p:cNvPr id="6" name="Picture 5" descr="txp_fi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05897" y="1600200"/>
            <a:ext cx="442103" cy="379413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8" name="Picture 17" descr="txp_fi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686227" y="4191000"/>
            <a:ext cx="2467173" cy="439614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1" name="Picture 20" descr="txp_fi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08525" y="4876800"/>
            <a:ext cx="1496875" cy="431138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7" name="Picture 16" descr="txp_fi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22167" y="5486400"/>
            <a:ext cx="3199096" cy="457577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9" name="Picture 18" descr="txp_fig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10200" y="6011641"/>
            <a:ext cx="1505634" cy="309758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80997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prstClr val="black"/>
                </a:solidFill>
              </a:rPr>
              <a:t>Dynamics of singular </a:t>
            </a:r>
            <a:r>
              <a:rPr lang="en-US" sz="3200" dirty="0" err="1">
                <a:solidFill>
                  <a:prstClr val="black"/>
                </a:solidFill>
              </a:rPr>
              <a:t>vorticity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/>
              <a:t> </a:t>
            </a:r>
            <a:r>
              <a:rPr lang="en-US" sz="2400" dirty="0" smtClean="0"/>
              <a:t>In the standard basis         , the equation is equivalent to </a:t>
            </a:r>
          </a:p>
          <a:p>
            <a:pPr marL="0" indent="0">
              <a:buNone/>
            </a:pPr>
            <a:r>
              <a:rPr lang="en-US" sz="2400" dirty="0" smtClean="0"/>
              <a:t>      the Poisson equation </a:t>
            </a:r>
          </a:p>
          <a:p>
            <a:pPr>
              <a:buFont typeface="Wingdings" pitchFamily="2" charset="2"/>
              <a:buChar char="Ø"/>
            </a:pPr>
            <a:endParaRPr lang="en-US" sz="2400" dirty="0"/>
          </a:p>
          <a:p>
            <a:pPr>
              <a:buFont typeface="Wingdings" pitchFamily="2" charset="2"/>
              <a:buChar char="Ø"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      where </a:t>
            </a:r>
          </a:p>
          <a:p>
            <a:pPr marL="0" indent="0">
              <a:buNone/>
            </a:pPr>
            <a:endParaRPr lang="en-US" sz="2400" dirty="0"/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 Elliptic theory, Green’s functions and integration by parts gives</a:t>
            </a:r>
          </a:p>
          <a:p>
            <a:pPr>
              <a:buFont typeface="Wingdings" pitchFamily="2" charset="2"/>
              <a:buChar char="Ø"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where                                                                is  the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Green’s function of the </a:t>
            </a:r>
            <a:r>
              <a:rPr lang="en-US" sz="2400" dirty="0" err="1" smtClean="0"/>
              <a:t>Laplacian</a:t>
            </a:r>
            <a:r>
              <a:rPr lang="en-US" sz="2400" dirty="0" smtClean="0"/>
              <a:t> in </a:t>
            </a:r>
          </a:p>
        </p:txBody>
      </p:sp>
      <p:pic>
        <p:nvPicPr>
          <p:cNvPr id="6" name="Picture 5" descr="txp_fi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81060" y="2438400"/>
            <a:ext cx="3287956" cy="424123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 descr="txp_fi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52418" y="1447800"/>
            <a:ext cx="562382" cy="382087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Picture 9" descr="txp_fi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42278" y="3200400"/>
            <a:ext cx="1586722" cy="382087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9" name="Picture 18" descr="txp_fi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42385" y="4876800"/>
            <a:ext cx="6883865" cy="768004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1" name="Picture 20" descr="txp_fig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13267" y="5691807"/>
            <a:ext cx="4030333" cy="480393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Picture 15" descr="txp_fig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34000" y="6096000"/>
            <a:ext cx="442103" cy="379413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084790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prstClr val="black"/>
                </a:solidFill>
              </a:rPr>
              <a:t>Dynamics of singular </a:t>
            </a:r>
            <a:r>
              <a:rPr lang="en-US" sz="3200" dirty="0" err="1">
                <a:solidFill>
                  <a:prstClr val="black"/>
                </a:solidFill>
              </a:rPr>
              <a:t>vorticity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5963"/>
          </a:xfrm>
        </p:spPr>
        <p:txBody>
          <a:bodyPr>
            <a:noAutofit/>
          </a:bodyPr>
          <a:lstStyle/>
          <a:p>
            <a:pPr>
              <a:buFont typeface="Wingdings" pitchFamily="2" charset="2"/>
              <a:buChar char="Ø"/>
            </a:pPr>
            <a:r>
              <a:rPr lang="en-US" sz="2400" dirty="0" smtClean="0"/>
              <a:t>The above is the generalization of the </a:t>
            </a:r>
            <a:r>
              <a:rPr lang="en-US" sz="2400" dirty="0" err="1" smtClean="0"/>
              <a:t>Biot-Savart</a:t>
            </a:r>
            <a:r>
              <a:rPr lang="en-US" sz="2400" dirty="0" smtClean="0"/>
              <a:t> formula to and gives the velocity </a:t>
            </a:r>
            <a:r>
              <a:rPr lang="en-US" sz="2400" dirty="0"/>
              <a:t>at any field point </a:t>
            </a:r>
            <a:r>
              <a:rPr lang="en-US" sz="2400" dirty="0" smtClean="0"/>
              <a:t>                due to any</a:t>
            </a:r>
          </a:p>
          <a:p>
            <a:pPr>
              <a:buFont typeface="Wingdings" pitchFamily="2" charset="2"/>
              <a:buChar char="Ø"/>
            </a:pPr>
            <a:endParaRPr lang="en-US" sz="2400" dirty="0"/>
          </a:p>
          <a:p>
            <a:r>
              <a:rPr lang="en-US" sz="2400" dirty="0" smtClean="0"/>
              <a:t>Substituting           gives the expression for the self-induced velocity of a membrane</a:t>
            </a:r>
          </a:p>
          <a:p>
            <a:endParaRPr lang="en-US" sz="2400" dirty="0"/>
          </a:p>
          <a:p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    where                            is a moving  orthonormal  frame with                                                    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                                            and</a:t>
            </a:r>
          </a:p>
          <a:p>
            <a:endParaRPr lang="en-US" sz="2400" dirty="0" smtClean="0"/>
          </a:p>
          <a:p>
            <a:r>
              <a:rPr lang="en-US" sz="2400" dirty="0" smtClean="0"/>
              <a:t>As                              blows up due </a:t>
            </a:r>
            <a:r>
              <a:rPr lang="en-US" sz="2400" dirty="0"/>
              <a:t>to the integrand singularity </a:t>
            </a:r>
            <a:r>
              <a:rPr lang="en-US" sz="2400" dirty="0" smtClean="0"/>
              <a:t>and the expression has to be regularized using LIA                         </a:t>
            </a:r>
          </a:p>
          <a:p>
            <a:pPr marL="0" indent="0">
              <a:buNone/>
            </a:pPr>
            <a:r>
              <a:rPr lang="en-US" sz="2400" dirty="0" smtClean="0"/>
              <a:t>             </a:t>
            </a:r>
            <a:endParaRPr lang="en-US" sz="2400" dirty="0"/>
          </a:p>
        </p:txBody>
      </p:sp>
      <p:pic>
        <p:nvPicPr>
          <p:cNvPr id="4" name="Picture 3" descr="txp_fi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97097" y="1295400"/>
            <a:ext cx="442103" cy="379413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 descr="txp_fi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29600" y="1828800"/>
            <a:ext cx="273345" cy="210526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 descr="txp_fi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91200" y="1702936"/>
            <a:ext cx="1022746" cy="354464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Picture 9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90800" y="2714154"/>
            <a:ext cx="442605" cy="257646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5" name="Picture 24" descr="txp_fig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3598" y="3505200"/>
            <a:ext cx="7903466" cy="736551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1" name="Picture 30" descr="txp_fig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52600" y="4293285"/>
            <a:ext cx="1641790" cy="354915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4" name="Picture 23" descr="txp_fig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8200" y="4767705"/>
            <a:ext cx="3447745" cy="337695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1" name="Picture 20" descr="txp_fig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29200" y="4746567"/>
            <a:ext cx="1546741" cy="358833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8" name="Picture 27" descr="txp_fig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88635" y="5638800"/>
            <a:ext cx="1911765" cy="367357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153284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prstClr val="black"/>
                </a:solidFill>
              </a:rPr>
              <a:t>Dynamics of singular </a:t>
            </a:r>
            <a:r>
              <a:rPr lang="en-US" sz="3200" dirty="0" err="1">
                <a:solidFill>
                  <a:prstClr val="black"/>
                </a:solidFill>
              </a:rPr>
              <a:t>vorticity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LIA applied to a membrane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Choose an              coordinate system as shown, with     at</a:t>
            </a:r>
          </a:p>
          <a:p>
            <a:r>
              <a:rPr lang="en-US" sz="2400" dirty="0" smtClean="0"/>
              <a:t>Series expand position vectors                and moving frame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basis                                     for small       along `diameter’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curves  (         constant)                    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                 </a:t>
            </a:r>
            <a:r>
              <a:rPr lang="en-US" sz="2400" dirty="0" smtClean="0">
                <a:solidFill>
                  <a:srgbClr val="00B0F0"/>
                </a:solidFill>
              </a:rPr>
              <a:t>    </a:t>
            </a:r>
            <a:endParaRPr lang="en-US" sz="2400" dirty="0"/>
          </a:p>
        </p:txBody>
      </p:sp>
      <p:sp>
        <p:nvSpPr>
          <p:cNvPr id="6" name="Freeform 5"/>
          <p:cNvSpPr/>
          <p:nvPr/>
        </p:nvSpPr>
        <p:spPr>
          <a:xfrm>
            <a:off x="2381693" y="2259620"/>
            <a:ext cx="2326922" cy="813189"/>
          </a:xfrm>
          <a:custGeom>
            <a:avLst/>
            <a:gdLst>
              <a:gd name="connsiteX0" fmla="*/ 0 w 2326922"/>
              <a:gd name="connsiteY0" fmla="*/ 813189 h 813189"/>
              <a:gd name="connsiteX1" fmla="*/ 308344 w 2326922"/>
              <a:gd name="connsiteY1" fmla="*/ 579273 h 813189"/>
              <a:gd name="connsiteX2" fmla="*/ 489098 w 2326922"/>
              <a:gd name="connsiteY2" fmla="*/ 483580 h 813189"/>
              <a:gd name="connsiteX3" fmla="*/ 754912 w 2326922"/>
              <a:gd name="connsiteY3" fmla="*/ 377254 h 813189"/>
              <a:gd name="connsiteX4" fmla="*/ 1254642 w 2326922"/>
              <a:gd name="connsiteY4" fmla="*/ 324092 h 813189"/>
              <a:gd name="connsiteX5" fmla="*/ 1818167 w 2326922"/>
              <a:gd name="connsiteY5" fmla="*/ 58278 h 813189"/>
              <a:gd name="connsiteX6" fmla="*/ 2275367 w 2326922"/>
              <a:gd name="connsiteY6" fmla="*/ 5115 h 813189"/>
              <a:gd name="connsiteX7" fmla="*/ 2296633 w 2326922"/>
              <a:gd name="connsiteY7" fmla="*/ 5115 h 813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26922" h="813189">
                <a:moveTo>
                  <a:pt x="0" y="813189"/>
                </a:moveTo>
                <a:cubicBezTo>
                  <a:pt x="113414" y="723698"/>
                  <a:pt x="226828" y="634208"/>
                  <a:pt x="308344" y="579273"/>
                </a:cubicBezTo>
                <a:cubicBezTo>
                  <a:pt x="389860" y="524338"/>
                  <a:pt x="414670" y="517250"/>
                  <a:pt x="489098" y="483580"/>
                </a:cubicBezTo>
                <a:cubicBezTo>
                  <a:pt x="563526" y="449910"/>
                  <a:pt x="627321" y="403835"/>
                  <a:pt x="754912" y="377254"/>
                </a:cubicBezTo>
                <a:cubicBezTo>
                  <a:pt x="882503" y="350673"/>
                  <a:pt x="1077433" y="377255"/>
                  <a:pt x="1254642" y="324092"/>
                </a:cubicBezTo>
                <a:cubicBezTo>
                  <a:pt x="1431851" y="270929"/>
                  <a:pt x="1648046" y="111441"/>
                  <a:pt x="1818167" y="58278"/>
                </a:cubicBezTo>
                <a:cubicBezTo>
                  <a:pt x="1988288" y="5115"/>
                  <a:pt x="2195623" y="13975"/>
                  <a:pt x="2275367" y="5115"/>
                </a:cubicBezTo>
                <a:cubicBezTo>
                  <a:pt x="2355111" y="-3745"/>
                  <a:pt x="2325872" y="685"/>
                  <a:pt x="2296633" y="5115"/>
                </a:cubicBezTo>
              </a:path>
            </a:pathLst>
          </a:cu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2360428" y="2275367"/>
            <a:ext cx="2799697" cy="2381693"/>
          </a:xfrm>
          <a:custGeom>
            <a:avLst/>
            <a:gdLst>
              <a:gd name="connsiteX0" fmla="*/ 2317898 w 2799697"/>
              <a:gd name="connsiteY0" fmla="*/ 0 h 2381693"/>
              <a:gd name="connsiteX1" fmla="*/ 2519916 w 2799697"/>
              <a:gd name="connsiteY1" fmla="*/ 244549 h 2381693"/>
              <a:gd name="connsiteX2" fmla="*/ 2658139 w 2799697"/>
              <a:gd name="connsiteY2" fmla="*/ 393405 h 2381693"/>
              <a:gd name="connsiteX3" fmla="*/ 2658139 w 2799697"/>
              <a:gd name="connsiteY3" fmla="*/ 691117 h 2381693"/>
              <a:gd name="connsiteX4" fmla="*/ 2785730 w 2799697"/>
              <a:gd name="connsiteY4" fmla="*/ 1010093 h 2381693"/>
              <a:gd name="connsiteX5" fmla="*/ 2796363 w 2799697"/>
              <a:gd name="connsiteY5" fmla="*/ 1499191 h 2381693"/>
              <a:gd name="connsiteX6" fmla="*/ 2796363 w 2799697"/>
              <a:gd name="connsiteY6" fmla="*/ 1499191 h 2381693"/>
              <a:gd name="connsiteX7" fmla="*/ 2296632 w 2799697"/>
              <a:gd name="connsiteY7" fmla="*/ 1552354 h 2381693"/>
              <a:gd name="connsiteX8" fmla="*/ 1796902 w 2799697"/>
              <a:gd name="connsiteY8" fmla="*/ 1945759 h 2381693"/>
              <a:gd name="connsiteX9" fmla="*/ 1307805 w 2799697"/>
              <a:gd name="connsiteY9" fmla="*/ 2020186 h 2381693"/>
              <a:gd name="connsiteX10" fmla="*/ 616688 w 2799697"/>
              <a:gd name="connsiteY10" fmla="*/ 2381693 h 2381693"/>
              <a:gd name="connsiteX11" fmla="*/ 616688 w 2799697"/>
              <a:gd name="connsiteY11" fmla="*/ 2381693 h 2381693"/>
              <a:gd name="connsiteX12" fmla="*/ 606056 w 2799697"/>
              <a:gd name="connsiteY12" fmla="*/ 1988289 h 2381693"/>
              <a:gd name="connsiteX13" fmla="*/ 223284 w 2799697"/>
              <a:gd name="connsiteY13" fmla="*/ 1658680 h 2381693"/>
              <a:gd name="connsiteX14" fmla="*/ 180753 w 2799697"/>
              <a:gd name="connsiteY14" fmla="*/ 1212112 h 2381693"/>
              <a:gd name="connsiteX15" fmla="*/ 0 w 2799697"/>
              <a:gd name="connsiteY15" fmla="*/ 776177 h 2381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799697" h="2381693">
                <a:moveTo>
                  <a:pt x="2317898" y="0"/>
                </a:moveTo>
                <a:cubicBezTo>
                  <a:pt x="2390553" y="89491"/>
                  <a:pt x="2463209" y="178982"/>
                  <a:pt x="2519916" y="244549"/>
                </a:cubicBezTo>
                <a:cubicBezTo>
                  <a:pt x="2576623" y="310117"/>
                  <a:pt x="2635102" y="318977"/>
                  <a:pt x="2658139" y="393405"/>
                </a:cubicBezTo>
                <a:cubicBezTo>
                  <a:pt x="2681176" y="467833"/>
                  <a:pt x="2636874" y="588336"/>
                  <a:pt x="2658139" y="691117"/>
                </a:cubicBezTo>
                <a:cubicBezTo>
                  <a:pt x="2679404" y="793898"/>
                  <a:pt x="2762693" y="875414"/>
                  <a:pt x="2785730" y="1010093"/>
                </a:cubicBezTo>
                <a:cubicBezTo>
                  <a:pt x="2808767" y="1144772"/>
                  <a:pt x="2796363" y="1499191"/>
                  <a:pt x="2796363" y="1499191"/>
                </a:cubicBezTo>
                <a:lnTo>
                  <a:pt x="2796363" y="1499191"/>
                </a:lnTo>
                <a:cubicBezTo>
                  <a:pt x="2713074" y="1508052"/>
                  <a:pt x="2463209" y="1477926"/>
                  <a:pt x="2296632" y="1552354"/>
                </a:cubicBezTo>
                <a:cubicBezTo>
                  <a:pt x="2130055" y="1626782"/>
                  <a:pt x="1961706" y="1867787"/>
                  <a:pt x="1796902" y="1945759"/>
                </a:cubicBezTo>
                <a:cubicBezTo>
                  <a:pt x="1632098" y="2023731"/>
                  <a:pt x="1504507" y="1947530"/>
                  <a:pt x="1307805" y="2020186"/>
                </a:cubicBezTo>
                <a:cubicBezTo>
                  <a:pt x="1111103" y="2092842"/>
                  <a:pt x="616688" y="2381693"/>
                  <a:pt x="616688" y="2381693"/>
                </a:cubicBezTo>
                <a:lnTo>
                  <a:pt x="616688" y="2381693"/>
                </a:lnTo>
                <a:cubicBezTo>
                  <a:pt x="614916" y="2316126"/>
                  <a:pt x="671623" y="2108791"/>
                  <a:pt x="606056" y="1988289"/>
                </a:cubicBezTo>
                <a:cubicBezTo>
                  <a:pt x="540489" y="1867787"/>
                  <a:pt x="294168" y="1788043"/>
                  <a:pt x="223284" y="1658680"/>
                </a:cubicBezTo>
                <a:cubicBezTo>
                  <a:pt x="152400" y="1529317"/>
                  <a:pt x="217967" y="1359196"/>
                  <a:pt x="180753" y="1212112"/>
                </a:cubicBezTo>
                <a:cubicBezTo>
                  <a:pt x="143539" y="1065028"/>
                  <a:pt x="71769" y="920602"/>
                  <a:pt x="0" y="776177"/>
                </a:cubicBezTo>
              </a:path>
            </a:pathLst>
          </a:cu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Donut 14"/>
          <p:cNvSpPr/>
          <p:nvPr/>
        </p:nvSpPr>
        <p:spPr>
          <a:xfrm>
            <a:off x="3760276" y="3200400"/>
            <a:ext cx="430724" cy="265813"/>
          </a:xfrm>
          <a:prstGeom prst="don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Donut 15"/>
          <p:cNvSpPr/>
          <p:nvPr/>
        </p:nvSpPr>
        <p:spPr>
          <a:xfrm>
            <a:off x="3352800" y="2895600"/>
            <a:ext cx="1219200" cy="914400"/>
          </a:xfrm>
          <a:prstGeom prst="don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Freeform 16"/>
          <p:cNvSpPr/>
          <p:nvPr/>
        </p:nvSpPr>
        <p:spPr>
          <a:xfrm>
            <a:off x="3317358" y="3030279"/>
            <a:ext cx="1392865" cy="584791"/>
          </a:xfrm>
          <a:custGeom>
            <a:avLst/>
            <a:gdLst>
              <a:gd name="connsiteX0" fmla="*/ 0 w 1392865"/>
              <a:gd name="connsiteY0" fmla="*/ 584791 h 584791"/>
              <a:gd name="connsiteX1" fmla="*/ 127591 w 1392865"/>
              <a:gd name="connsiteY1" fmla="*/ 478465 h 584791"/>
              <a:gd name="connsiteX2" fmla="*/ 361507 w 1392865"/>
              <a:gd name="connsiteY2" fmla="*/ 393405 h 584791"/>
              <a:gd name="connsiteX3" fmla="*/ 520995 w 1392865"/>
              <a:gd name="connsiteY3" fmla="*/ 318977 h 584791"/>
              <a:gd name="connsiteX4" fmla="*/ 914400 w 1392865"/>
              <a:gd name="connsiteY4" fmla="*/ 223284 h 584791"/>
              <a:gd name="connsiteX5" fmla="*/ 1222744 w 1392865"/>
              <a:gd name="connsiteY5" fmla="*/ 95693 h 584791"/>
              <a:gd name="connsiteX6" fmla="*/ 1392865 w 1392865"/>
              <a:gd name="connsiteY6" fmla="*/ 0 h 584791"/>
              <a:gd name="connsiteX7" fmla="*/ 1392865 w 1392865"/>
              <a:gd name="connsiteY7" fmla="*/ 0 h 5847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92865" h="584791">
                <a:moveTo>
                  <a:pt x="0" y="584791"/>
                </a:moveTo>
                <a:cubicBezTo>
                  <a:pt x="33670" y="547577"/>
                  <a:pt x="67340" y="510363"/>
                  <a:pt x="127591" y="478465"/>
                </a:cubicBezTo>
                <a:cubicBezTo>
                  <a:pt x="187842" y="446567"/>
                  <a:pt x="295940" y="419986"/>
                  <a:pt x="361507" y="393405"/>
                </a:cubicBezTo>
                <a:cubicBezTo>
                  <a:pt x="427074" y="366824"/>
                  <a:pt x="428846" y="347330"/>
                  <a:pt x="520995" y="318977"/>
                </a:cubicBezTo>
                <a:cubicBezTo>
                  <a:pt x="613144" y="290624"/>
                  <a:pt x="797442" y="260498"/>
                  <a:pt x="914400" y="223284"/>
                </a:cubicBezTo>
                <a:cubicBezTo>
                  <a:pt x="1031358" y="186070"/>
                  <a:pt x="1143000" y="132907"/>
                  <a:pt x="1222744" y="95693"/>
                </a:cubicBezTo>
                <a:cubicBezTo>
                  <a:pt x="1302488" y="58479"/>
                  <a:pt x="1392865" y="0"/>
                  <a:pt x="1392865" y="0"/>
                </a:cubicBezTo>
                <a:lnTo>
                  <a:pt x="1392865" y="0"/>
                </a:lnTo>
              </a:path>
            </a:pathLst>
          </a:custGeom>
          <a:ln w="28575"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3733800" y="2860158"/>
            <a:ext cx="467833" cy="1020726"/>
          </a:xfrm>
          <a:custGeom>
            <a:avLst/>
            <a:gdLst>
              <a:gd name="connsiteX0" fmla="*/ 467833 w 467833"/>
              <a:gd name="connsiteY0" fmla="*/ 0 h 1020726"/>
              <a:gd name="connsiteX1" fmla="*/ 350874 w 467833"/>
              <a:gd name="connsiteY1" fmla="*/ 180754 h 1020726"/>
              <a:gd name="connsiteX2" fmla="*/ 255181 w 467833"/>
              <a:gd name="connsiteY2" fmla="*/ 435935 h 1020726"/>
              <a:gd name="connsiteX3" fmla="*/ 223284 w 467833"/>
              <a:gd name="connsiteY3" fmla="*/ 712382 h 1020726"/>
              <a:gd name="connsiteX4" fmla="*/ 0 w 467833"/>
              <a:gd name="connsiteY4" fmla="*/ 1020726 h 10207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7833" h="1020726">
                <a:moveTo>
                  <a:pt x="467833" y="0"/>
                </a:moveTo>
                <a:cubicBezTo>
                  <a:pt x="427074" y="54049"/>
                  <a:pt x="386316" y="108098"/>
                  <a:pt x="350874" y="180754"/>
                </a:cubicBezTo>
                <a:cubicBezTo>
                  <a:pt x="315432" y="253410"/>
                  <a:pt x="276446" y="347330"/>
                  <a:pt x="255181" y="435935"/>
                </a:cubicBezTo>
                <a:cubicBezTo>
                  <a:pt x="233916" y="524540"/>
                  <a:pt x="265814" y="614917"/>
                  <a:pt x="223284" y="712382"/>
                </a:cubicBezTo>
                <a:cubicBezTo>
                  <a:pt x="180754" y="809847"/>
                  <a:pt x="90377" y="915286"/>
                  <a:pt x="0" y="1020726"/>
                </a:cubicBezTo>
              </a:path>
            </a:pathLst>
          </a:custGeom>
          <a:ln w="28575"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3429000" y="3017874"/>
            <a:ext cx="1169581" cy="563526"/>
          </a:xfrm>
          <a:custGeom>
            <a:avLst/>
            <a:gdLst>
              <a:gd name="connsiteX0" fmla="*/ 0 w 1169581"/>
              <a:gd name="connsiteY0" fmla="*/ 0 h 563526"/>
              <a:gd name="connsiteX1" fmla="*/ 297712 w 1169581"/>
              <a:gd name="connsiteY1" fmla="*/ 63795 h 563526"/>
              <a:gd name="connsiteX2" fmla="*/ 404037 w 1169581"/>
              <a:gd name="connsiteY2" fmla="*/ 212651 h 563526"/>
              <a:gd name="connsiteX3" fmla="*/ 659219 w 1169581"/>
              <a:gd name="connsiteY3" fmla="*/ 404037 h 563526"/>
              <a:gd name="connsiteX4" fmla="*/ 967563 w 1169581"/>
              <a:gd name="connsiteY4" fmla="*/ 531628 h 563526"/>
              <a:gd name="connsiteX5" fmla="*/ 1169581 w 1169581"/>
              <a:gd name="connsiteY5" fmla="*/ 563526 h 5635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69581" h="563526">
                <a:moveTo>
                  <a:pt x="0" y="0"/>
                </a:moveTo>
                <a:cubicBezTo>
                  <a:pt x="115186" y="14176"/>
                  <a:pt x="230373" y="28353"/>
                  <a:pt x="297712" y="63795"/>
                </a:cubicBezTo>
                <a:cubicBezTo>
                  <a:pt x="365051" y="99237"/>
                  <a:pt x="343786" y="155944"/>
                  <a:pt x="404037" y="212651"/>
                </a:cubicBezTo>
                <a:cubicBezTo>
                  <a:pt x="464288" y="269358"/>
                  <a:pt x="565298" y="350874"/>
                  <a:pt x="659219" y="404037"/>
                </a:cubicBezTo>
                <a:cubicBezTo>
                  <a:pt x="753140" y="457200"/>
                  <a:pt x="882503" y="505047"/>
                  <a:pt x="967563" y="531628"/>
                </a:cubicBezTo>
                <a:cubicBezTo>
                  <a:pt x="1052623" y="558210"/>
                  <a:pt x="1111102" y="560868"/>
                  <a:pt x="1169581" y="563526"/>
                </a:cubicBezTo>
              </a:path>
            </a:pathLst>
          </a:custGeom>
          <a:ln w="28575"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4648200" y="281940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0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Freeform 20"/>
          <p:cNvSpPr/>
          <p:nvPr/>
        </p:nvSpPr>
        <p:spPr>
          <a:xfrm>
            <a:off x="4231758" y="2838893"/>
            <a:ext cx="265814" cy="170121"/>
          </a:xfrm>
          <a:custGeom>
            <a:avLst/>
            <a:gdLst>
              <a:gd name="connsiteX0" fmla="*/ 265814 w 265814"/>
              <a:gd name="connsiteY0" fmla="*/ 170121 h 170121"/>
              <a:gd name="connsiteX1" fmla="*/ 148856 w 265814"/>
              <a:gd name="connsiteY1" fmla="*/ 31898 h 170121"/>
              <a:gd name="connsiteX2" fmla="*/ 0 w 265814"/>
              <a:gd name="connsiteY2" fmla="*/ 0 h 170121"/>
              <a:gd name="connsiteX3" fmla="*/ 0 w 265814"/>
              <a:gd name="connsiteY3" fmla="*/ 0 h 1701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5814" h="170121">
                <a:moveTo>
                  <a:pt x="265814" y="170121"/>
                </a:moveTo>
                <a:cubicBezTo>
                  <a:pt x="229486" y="115186"/>
                  <a:pt x="193158" y="60252"/>
                  <a:pt x="148856" y="31898"/>
                </a:cubicBezTo>
                <a:cubicBezTo>
                  <a:pt x="104554" y="3544"/>
                  <a:pt x="0" y="0"/>
                  <a:pt x="0" y="0"/>
                </a:cubicBezTo>
                <a:lnTo>
                  <a:pt x="0" y="0"/>
                </a:lnTo>
              </a:path>
            </a:pathLst>
          </a:custGeom>
          <a:ln w="19050">
            <a:headEnd type="none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4343400" y="249549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000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" name="Picture 24" descr="txp_fi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6000" y="4767705"/>
            <a:ext cx="745641" cy="354616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7" name="Picture 26" descr="txp_fi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91400" y="4854359"/>
            <a:ext cx="231444" cy="251041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9" name="Picture 28" descr="txp_fi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001000" y="4810825"/>
            <a:ext cx="790695" cy="294575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1" name="Picture 30" descr="txp_fi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737777" y="5212792"/>
            <a:ext cx="901023" cy="349808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5" name="Picture 34" descr="txp_fig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00200" y="5638800"/>
            <a:ext cx="2339463" cy="344997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8" name="Picture 37" descr="txp_fig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5000" y="6096000"/>
            <a:ext cx="562891" cy="327242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0" name="Picture 39" descr="txp_fig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81600" y="5707299"/>
            <a:ext cx="272319" cy="236301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4" name="Picture 43" descr="txp_fig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405138" y="2209800"/>
            <a:ext cx="3730725" cy="1147928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5" name="TextBox 44"/>
          <p:cNvSpPr txBox="1"/>
          <p:nvPr/>
        </p:nvSpPr>
        <p:spPr>
          <a:xfrm>
            <a:off x="3657600" y="3195935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p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723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prstClr val="black"/>
                </a:solidFill>
              </a:rPr>
              <a:t>Dynamics of singular </a:t>
            </a:r>
            <a:r>
              <a:rPr lang="en-US" sz="3200" dirty="0" err="1">
                <a:solidFill>
                  <a:prstClr val="black"/>
                </a:solidFill>
              </a:rPr>
              <a:t>vorticity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At                    there is a one-parameter family of tangent vectors</a:t>
            </a:r>
          </a:p>
          <a:p>
            <a:endParaRPr lang="en-US" sz="2400" dirty="0" smtClean="0"/>
          </a:p>
          <a:p>
            <a:r>
              <a:rPr lang="en-US" sz="2400" dirty="0"/>
              <a:t>I</a:t>
            </a:r>
            <a:r>
              <a:rPr lang="en-US" sz="2400" dirty="0" smtClean="0"/>
              <a:t>ntroducing the `cut-off’ parameter     of LIA, obtain  </a:t>
            </a:r>
          </a:p>
          <a:p>
            <a:endParaRPr lang="en-US" sz="2400" dirty="0"/>
          </a:p>
        </p:txBody>
      </p:sp>
      <p:pic>
        <p:nvPicPr>
          <p:cNvPr id="16" name="Picture 15" descr="txp_fi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8683" y="3886200"/>
            <a:ext cx="8176075" cy="1071398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 descr="txp_fi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14380" y="2057400"/>
            <a:ext cx="3495820" cy="344573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 descr="txp_fi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94664" y="1676400"/>
            <a:ext cx="1143736" cy="345362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4" name="Picture 13" descr="txp_fi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34000" y="3018854"/>
            <a:ext cx="163189" cy="181546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427898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prstClr val="black"/>
                </a:solidFill>
              </a:rPr>
              <a:t>Dynamics of singular </a:t>
            </a:r>
            <a:r>
              <a:rPr lang="en-US" sz="3200" dirty="0" err="1">
                <a:solidFill>
                  <a:prstClr val="black"/>
                </a:solidFill>
              </a:rPr>
              <a:t>vorticity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1437"/>
            <a:ext cx="8229600" cy="4525963"/>
          </a:xfrm>
        </p:spPr>
        <p:txBody>
          <a:bodyPr>
            <a:noAutofit/>
          </a:bodyPr>
          <a:lstStyle/>
          <a:p>
            <a:r>
              <a:rPr lang="en-US" sz="2400" dirty="0" smtClean="0"/>
              <a:t>Another  expression for                   using the M&amp;W </a:t>
            </a:r>
            <a:r>
              <a:rPr lang="en-US" sz="2400" dirty="0" err="1" smtClean="0"/>
              <a:t>coadjoint</a:t>
            </a:r>
            <a:r>
              <a:rPr lang="en-US" sz="2400" dirty="0" smtClean="0"/>
              <a:t> orbit </a:t>
            </a:r>
            <a:r>
              <a:rPr lang="en-US" sz="2400" dirty="0" err="1" smtClean="0"/>
              <a:t>symplectic</a:t>
            </a:r>
            <a:r>
              <a:rPr lang="en-US" sz="2400" dirty="0" smtClean="0"/>
              <a:t> formula</a:t>
            </a:r>
          </a:p>
          <a:p>
            <a:endParaRPr lang="en-US" sz="2400" dirty="0"/>
          </a:p>
          <a:p>
            <a:r>
              <a:rPr lang="en-US" sz="2400" dirty="0" smtClean="0"/>
              <a:t>Consider      the phase space of membranes—the space of </a:t>
            </a:r>
            <a:r>
              <a:rPr lang="en-US" sz="2400" i="1" dirty="0" smtClean="0"/>
              <a:t>images</a:t>
            </a:r>
            <a:r>
              <a:rPr lang="en-US" sz="2400" dirty="0" smtClean="0"/>
              <a:t> of maps (modulo re-</a:t>
            </a:r>
            <a:r>
              <a:rPr lang="en-US" sz="2400" dirty="0" err="1" smtClean="0"/>
              <a:t>parametrizations</a:t>
            </a:r>
            <a:r>
              <a:rPr lang="en-US" sz="2400" dirty="0" smtClean="0"/>
              <a:t> with the same image)                            or</a:t>
            </a:r>
          </a:p>
          <a:p>
            <a:endParaRPr lang="en-US" sz="2400" dirty="0"/>
          </a:p>
          <a:p>
            <a:r>
              <a:rPr lang="en-US" sz="2400" dirty="0" smtClean="0"/>
              <a:t>An element of         can then be identified with a field of normal vectors       on</a:t>
            </a:r>
          </a:p>
          <a:p>
            <a:endParaRPr lang="en-US" sz="2400" dirty="0"/>
          </a:p>
          <a:p>
            <a:r>
              <a:rPr lang="en-US" sz="2400" dirty="0" smtClean="0"/>
              <a:t>The M&amp;W formula yields a </a:t>
            </a:r>
            <a:r>
              <a:rPr lang="en-US" sz="2400" dirty="0" err="1" smtClean="0"/>
              <a:t>symplectic</a:t>
            </a:r>
            <a:r>
              <a:rPr lang="en-US" sz="2400" dirty="0" smtClean="0"/>
              <a:t> structure  on  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5" name="Picture 4" descr="txp_fi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86200" y="1447800"/>
            <a:ext cx="1103520" cy="318072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8" name="Picture 27" descr="txp_fig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74399" y="5867400"/>
            <a:ext cx="5185603" cy="728373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 descr="txp_fi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57400" y="2704279"/>
            <a:ext cx="267191" cy="267521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Picture 15" descr="txp_fi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5844" y="3352800"/>
            <a:ext cx="1667873" cy="325840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5" name="Picture 14" descr="txp_fig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100682" y="3352800"/>
            <a:ext cx="1696110" cy="323467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9" name="Picture 18" descr="txp_fig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43200" y="4267200"/>
            <a:ext cx="495006" cy="303765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1" name="Picture 20" descr="txp_fig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23708" y="4648200"/>
            <a:ext cx="262492" cy="303249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6" name="Picture 25" descr="txp_fig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92582" y="4700229"/>
            <a:ext cx="407818" cy="252771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7" name="Picture 26" descr="txp_fig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315200" y="5562600"/>
            <a:ext cx="267191" cy="267521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758913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prstClr val="black"/>
                </a:solidFill>
              </a:rPr>
              <a:t>Dynamics of singular </a:t>
            </a:r>
            <a:r>
              <a:rPr lang="en-US" sz="3200" dirty="0" err="1">
                <a:solidFill>
                  <a:prstClr val="black"/>
                </a:solidFill>
              </a:rPr>
              <a:t>vorticity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Autofit/>
          </a:bodyPr>
          <a:lstStyle/>
          <a:p>
            <a:r>
              <a:rPr lang="en-US" sz="2400" dirty="0" smtClean="0"/>
              <a:t>Kinetic energy of the fluid flow 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    where the vector potential two-form      satisfies</a:t>
            </a:r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This is again Poisson’s equation in each of the six components of      and     . For      ,  inversion by Green’s function gives    </a:t>
            </a:r>
            <a:endParaRPr lang="en-US" sz="2400" dirty="0"/>
          </a:p>
        </p:txBody>
      </p:sp>
      <p:pic>
        <p:nvPicPr>
          <p:cNvPr id="6" name="Picture 5" descr="txp_fi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38634" y="5410200"/>
            <a:ext cx="323566" cy="323965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3" name="Picture 22" descr="txp_fi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24360" y="4267200"/>
            <a:ext cx="4018797" cy="431505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Picture 11" descr="txp_fi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19200" y="5486400"/>
            <a:ext cx="273345" cy="210526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Picture 12" descr="txp_fi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391434" y="3714635"/>
            <a:ext cx="323566" cy="323965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5" name="Picture 14" descr="txp_fig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27588" y="5486400"/>
            <a:ext cx="424680" cy="263222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9" name="Picture 18" descr="txp_fig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41913" y="5867400"/>
            <a:ext cx="7052155" cy="767055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2" name="Picture 21" descr="txp_fig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22997" y="1981200"/>
            <a:ext cx="5692303" cy="1527651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538765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prstClr val="black"/>
                </a:solidFill>
              </a:rPr>
              <a:t>Dynamics of singular </a:t>
            </a:r>
            <a:r>
              <a:rPr lang="en-US" sz="3200" dirty="0" err="1">
                <a:solidFill>
                  <a:prstClr val="black"/>
                </a:solidFill>
              </a:rPr>
              <a:t>vorticity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kinetic energy of the flow due to a membrane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This is a functional on the membrane phase space     . </a:t>
            </a:r>
            <a:r>
              <a:rPr lang="en-US" sz="2400" dirty="0"/>
              <a:t>H</a:t>
            </a:r>
            <a:r>
              <a:rPr lang="en-US" sz="2400" dirty="0" smtClean="0"/>
              <a:t>owever, the integral is not convergent as</a:t>
            </a:r>
          </a:p>
          <a:p>
            <a:r>
              <a:rPr lang="en-US" sz="2400" dirty="0" smtClean="0"/>
              <a:t>Regularization by LIA gives the membrane Hamiltonian</a:t>
            </a:r>
            <a:endParaRPr lang="en-US" sz="2400" dirty="0"/>
          </a:p>
        </p:txBody>
      </p:sp>
      <p:pic>
        <p:nvPicPr>
          <p:cNvPr id="6" name="Picture 5" descr="txp_fi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08010" y="2301745"/>
            <a:ext cx="7122276" cy="1582506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6" descr="txp_fi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62800" y="4343400"/>
            <a:ext cx="267191" cy="267521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Picture 8" descr="txp_fi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6000" y="4724400"/>
            <a:ext cx="925776" cy="289661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Picture 10" descr="txp_fi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328440" y="5695405"/>
            <a:ext cx="4586217" cy="781595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77620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Vorticity</a:t>
            </a:r>
            <a:r>
              <a:rPr lang="en-US" sz="3200" dirty="0" smtClean="0"/>
              <a:t> of ideal fluids in</a:t>
            </a:r>
            <a:r>
              <a:rPr lang="en-US" sz="3200" u="sng" dirty="0" smtClean="0"/>
              <a:t>  </a:t>
            </a:r>
            <a:endParaRPr lang="en-US" sz="3200" u="sng" dirty="0"/>
          </a:p>
        </p:txBody>
      </p:sp>
      <p:pic>
        <p:nvPicPr>
          <p:cNvPr id="4" name="Picture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64079" y="685800"/>
            <a:ext cx="580504" cy="363262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Autofit/>
          </a:bodyPr>
          <a:lstStyle/>
          <a:p>
            <a:r>
              <a:rPr lang="en-US" sz="2400" dirty="0" smtClean="0"/>
              <a:t>For                       </a:t>
            </a:r>
            <a:r>
              <a:rPr lang="en-US" sz="2400" dirty="0" err="1" smtClean="0"/>
              <a:t>vorticity</a:t>
            </a:r>
            <a:r>
              <a:rPr lang="en-US" sz="2400" dirty="0" smtClean="0"/>
              <a:t> is commonly identified with a function, vector field, respectively, </a:t>
            </a:r>
            <a:r>
              <a:rPr lang="en-US" sz="2400" dirty="0"/>
              <a:t> </a:t>
            </a:r>
            <a:r>
              <a:rPr lang="en-US" sz="2400" dirty="0" smtClean="0"/>
              <a:t>and defined as </a:t>
            </a:r>
          </a:p>
          <a:p>
            <a:pPr marL="0" indent="0">
              <a:buNone/>
            </a:pPr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Strictly speaking, </a:t>
            </a:r>
            <a:r>
              <a:rPr lang="en-US" sz="2400" dirty="0" err="1" smtClean="0"/>
              <a:t>vorticity</a:t>
            </a:r>
            <a:r>
              <a:rPr lang="en-US" sz="2400" dirty="0" smtClean="0"/>
              <a:t> is a two-form (Arnold (‘66))</a:t>
            </a:r>
          </a:p>
          <a:p>
            <a:endParaRPr lang="en-US" sz="2400" dirty="0"/>
          </a:p>
          <a:p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 is the velocity one-form,       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 is the exterior derivative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By definition, </a:t>
            </a:r>
            <a:r>
              <a:rPr lang="en-US" sz="2400" dirty="0" err="1" smtClean="0"/>
              <a:t>vorticity</a:t>
            </a:r>
            <a:r>
              <a:rPr lang="en-US" sz="2400" dirty="0" smtClean="0"/>
              <a:t> is a </a:t>
            </a:r>
            <a:r>
              <a:rPr lang="en-US" sz="2400" i="1" dirty="0" smtClean="0"/>
              <a:t>closed </a:t>
            </a:r>
            <a:r>
              <a:rPr lang="en-US" sz="2400" dirty="0" smtClean="0"/>
              <a:t>two-form i.e. 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5" name="Picture 4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24000" y="1493440"/>
            <a:ext cx="1130447" cy="335360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Picture 15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9531" y="3657599"/>
            <a:ext cx="1361457" cy="403014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006" y="4343400"/>
            <a:ext cx="329794" cy="363220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8237" y="4876800"/>
            <a:ext cx="230855" cy="275167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05600" y="5791200"/>
            <a:ext cx="1143000" cy="291500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6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56441" y="2355422"/>
            <a:ext cx="2131277" cy="311195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518574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prstClr val="black"/>
                </a:solidFill>
              </a:rPr>
              <a:t>Dynamics of singular </a:t>
            </a:r>
            <a:r>
              <a:rPr lang="en-US" sz="3200" dirty="0" err="1">
                <a:solidFill>
                  <a:prstClr val="black"/>
                </a:solidFill>
              </a:rPr>
              <a:t>vorticity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The Hamiltonian, modulo constants, is the area functional. Recall, the Hamiltonian (regularized K.E.) for a filament is the length functional  </a:t>
            </a:r>
          </a:p>
          <a:p>
            <a:endParaRPr lang="en-US" sz="2400" dirty="0"/>
          </a:p>
          <a:p>
            <a:r>
              <a:rPr lang="en-US" sz="2400" dirty="0" smtClean="0"/>
              <a:t>Using this Ham and the M&amp;W </a:t>
            </a:r>
            <a:r>
              <a:rPr lang="en-US" sz="2400" dirty="0" err="1" smtClean="0"/>
              <a:t>symplectic</a:t>
            </a:r>
            <a:r>
              <a:rPr lang="en-US" sz="2400" dirty="0" smtClean="0"/>
              <a:t> structure, and taking </a:t>
            </a:r>
            <a:r>
              <a:rPr lang="en-US" sz="2400" dirty="0" err="1" smtClean="0">
                <a:solidFill>
                  <a:prstClr val="black"/>
                </a:solidFill>
              </a:rPr>
              <a:t>variational</a:t>
            </a:r>
            <a:r>
              <a:rPr lang="en-US" sz="2400" dirty="0" smtClean="0">
                <a:solidFill>
                  <a:prstClr val="black"/>
                </a:solidFill>
              </a:rPr>
              <a:t> derivatives, </a:t>
            </a:r>
            <a:r>
              <a:rPr lang="en-US" sz="2400" dirty="0" smtClean="0"/>
              <a:t>obtain the Hamiltonian vector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smtClean="0">
                <a:solidFill>
                  <a:prstClr val="black"/>
                </a:solidFill>
              </a:rPr>
              <a:t>field</a:t>
            </a:r>
            <a:r>
              <a:rPr lang="en-US" sz="2400" dirty="0" smtClean="0"/>
              <a:t> </a:t>
            </a:r>
          </a:p>
          <a:p>
            <a:pPr marL="0" indent="0">
              <a:buNone/>
            </a:pPr>
            <a:r>
              <a:rPr lang="en-US" sz="2400" dirty="0" smtClean="0"/>
              <a:t>                                     as</a:t>
            </a:r>
            <a:endParaRPr lang="en-US" sz="2400" dirty="0"/>
          </a:p>
        </p:txBody>
      </p:sp>
      <p:pic>
        <p:nvPicPr>
          <p:cNvPr id="14" name="Picture 13" descr="txp_fi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4189" y="4523085"/>
            <a:ext cx="8352465" cy="1953915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2" name="Picture 11" descr="txp_fi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38200" y="3810000"/>
            <a:ext cx="2127597" cy="371323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086330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prstClr val="black"/>
                </a:solidFill>
              </a:rPr>
              <a:t>Dynamics of singular </a:t>
            </a:r>
            <a:r>
              <a:rPr lang="en-US" sz="3200" dirty="0" err="1">
                <a:solidFill>
                  <a:prstClr val="black"/>
                </a:solidFill>
              </a:rPr>
              <a:t>vorticity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Note: in taking the </a:t>
            </a:r>
            <a:r>
              <a:rPr lang="en-US" sz="2400" dirty="0" err="1" smtClean="0"/>
              <a:t>variational</a:t>
            </a:r>
            <a:r>
              <a:rPr lang="en-US" sz="2400" dirty="0" smtClean="0"/>
              <a:t> derivatives, we use the following chart—slightly different from the previous chart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In summary, we have two expressions for                 , both using LIA. One directly from the (generalized) </a:t>
            </a:r>
            <a:r>
              <a:rPr lang="en-US" sz="2400" dirty="0" err="1" smtClean="0"/>
              <a:t>Biot-Savart</a:t>
            </a:r>
            <a:r>
              <a:rPr lang="en-US" sz="2400" dirty="0" smtClean="0"/>
              <a:t> integral, the other from the Ham vector field of the kinetic energy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                 </a:t>
            </a:r>
            <a:endParaRPr lang="en-US" sz="2400" dirty="0"/>
          </a:p>
        </p:txBody>
      </p:sp>
      <p:sp>
        <p:nvSpPr>
          <p:cNvPr id="4" name="Freeform 3"/>
          <p:cNvSpPr/>
          <p:nvPr/>
        </p:nvSpPr>
        <p:spPr>
          <a:xfrm>
            <a:off x="2360428" y="2647507"/>
            <a:ext cx="2799697" cy="2381693"/>
          </a:xfrm>
          <a:custGeom>
            <a:avLst/>
            <a:gdLst>
              <a:gd name="connsiteX0" fmla="*/ 2317898 w 2799697"/>
              <a:gd name="connsiteY0" fmla="*/ 0 h 2381693"/>
              <a:gd name="connsiteX1" fmla="*/ 2519916 w 2799697"/>
              <a:gd name="connsiteY1" fmla="*/ 244549 h 2381693"/>
              <a:gd name="connsiteX2" fmla="*/ 2658139 w 2799697"/>
              <a:gd name="connsiteY2" fmla="*/ 393405 h 2381693"/>
              <a:gd name="connsiteX3" fmla="*/ 2658139 w 2799697"/>
              <a:gd name="connsiteY3" fmla="*/ 691117 h 2381693"/>
              <a:gd name="connsiteX4" fmla="*/ 2785730 w 2799697"/>
              <a:gd name="connsiteY4" fmla="*/ 1010093 h 2381693"/>
              <a:gd name="connsiteX5" fmla="*/ 2796363 w 2799697"/>
              <a:gd name="connsiteY5" fmla="*/ 1499191 h 2381693"/>
              <a:gd name="connsiteX6" fmla="*/ 2796363 w 2799697"/>
              <a:gd name="connsiteY6" fmla="*/ 1499191 h 2381693"/>
              <a:gd name="connsiteX7" fmla="*/ 2296632 w 2799697"/>
              <a:gd name="connsiteY7" fmla="*/ 1552354 h 2381693"/>
              <a:gd name="connsiteX8" fmla="*/ 1796902 w 2799697"/>
              <a:gd name="connsiteY8" fmla="*/ 1945759 h 2381693"/>
              <a:gd name="connsiteX9" fmla="*/ 1307805 w 2799697"/>
              <a:gd name="connsiteY9" fmla="*/ 2020186 h 2381693"/>
              <a:gd name="connsiteX10" fmla="*/ 616688 w 2799697"/>
              <a:gd name="connsiteY10" fmla="*/ 2381693 h 2381693"/>
              <a:gd name="connsiteX11" fmla="*/ 616688 w 2799697"/>
              <a:gd name="connsiteY11" fmla="*/ 2381693 h 2381693"/>
              <a:gd name="connsiteX12" fmla="*/ 606056 w 2799697"/>
              <a:gd name="connsiteY12" fmla="*/ 1988289 h 2381693"/>
              <a:gd name="connsiteX13" fmla="*/ 223284 w 2799697"/>
              <a:gd name="connsiteY13" fmla="*/ 1658680 h 2381693"/>
              <a:gd name="connsiteX14" fmla="*/ 180753 w 2799697"/>
              <a:gd name="connsiteY14" fmla="*/ 1212112 h 2381693"/>
              <a:gd name="connsiteX15" fmla="*/ 0 w 2799697"/>
              <a:gd name="connsiteY15" fmla="*/ 776177 h 23816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2799697" h="2381693">
                <a:moveTo>
                  <a:pt x="2317898" y="0"/>
                </a:moveTo>
                <a:cubicBezTo>
                  <a:pt x="2390553" y="89491"/>
                  <a:pt x="2463209" y="178982"/>
                  <a:pt x="2519916" y="244549"/>
                </a:cubicBezTo>
                <a:cubicBezTo>
                  <a:pt x="2576623" y="310117"/>
                  <a:pt x="2635102" y="318977"/>
                  <a:pt x="2658139" y="393405"/>
                </a:cubicBezTo>
                <a:cubicBezTo>
                  <a:pt x="2681176" y="467833"/>
                  <a:pt x="2636874" y="588336"/>
                  <a:pt x="2658139" y="691117"/>
                </a:cubicBezTo>
                <a:cubicBezTo>
                  <a:pt x="2679404" y="793898"/>
                  <a:pt x="2762693" y="875414"/>
                  <a:pt x="2785730" y="1010093"/>
                </a:cubicBezTo>
                <a:cubicBezTo>
                  <a:pt x="2808767" y="1144772"/>
                  <a:pt x="2796363" y="1499191"/>
                  <a:pt x="2796363" y="1499191"/>
                </a:cubicBezTo>
                <a:lnTo>
                  <a:pt x="2796363" y="1499191"/>
                </a:lnTo>
                <a:cubicBezTo>
                  <a:pt x="2713074" y="1508052"/>
                  <a:pt x="2463209" y="1477926"/>
                  <a:pt x="2296632" y="1552354"/>
                </a:cubicBezTo>
                <a:cubicBezTo>
                  <a:pt x="2130055" y="1626782"/>
                  <a:pt x="1961706" y="1867787"/>
                  <a:pt x="1796902" y="1945759"/>
                </a:cubicBezTo>
                <a:cubicBezTo>
                  <a:pt x="1632098" y="2023731"/>
                  <a:pt x="1504507" y="1947530"/>
                  <a:pt x="1307805" y="2020186"/>
                </a:cubicBezTo>
                <a:cubicBezTo>
                  <a:pt x="1111103" y="2092842"/>
                  <a:pt x="616688" y="2381693"/>
                  <a:pt x="616688" y="2381693"/>
                </a:cubicBezTo>
                <a:lnTo>
                  <a:pt x="616688" y="2381693"/>
                </a:lnTo>
                <a:cubicBezTo>
                  <a:pt x="614916" y="2316126"/>
                  <a:pt x="671623" y="2108791"/>
                  <a:pt x="606056" y="1988289"/>
                </a:cubicBezTo>
                <a:cubicBezTo>
                  <a:pt x="540489" y="1867787"/>
                  <a:pt x="294168" y="1788043"/>
                  <a:pt x="223284" y="1658680"/>
                </a:cubicBezTo>
                <a:cubicBezTo>
                  <a:pt x="152400" y="1529317"/>
                  <a:pt x="217967" y="1359196"/>
                  <a:pt x="180753" y="1212112"/>
                </a:cubicBezTo>
                <a:cubicBezTo>
                  <a:pt x="143539" y="1065028"/>
                  <a:pt x="71769" y="920602"/>
                  <a:pt x="0" y="776177"/>
                </a:cubicBezTo>
              </a:path>
            </a:pathLst>
          </a:cu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reeform 4"/>
          <p:cNvSpPr/>
          <p:nvPr/>
        </p:nvSpPr>
        <p:spPr>
          <a:xfrm>
            <a:off x="2381693" y="2615811"/>
            <a:ext cx="2326922" cy="813189"/>
          </a:xfrm>
          <a:custGeom>
            <a:avLst/>
            <a:gdLst>
              <a:gd name="connsiteX0" fmla="*/ 0 w 2326922"/>
              <a:gd name="connsiteY0" fmla="*/ 813189 h 813189"/>
              <a:gd name="connsiteX1" fmla="*/ 308344 w 2326922"/>
              <a:gd name="connsiteY1" fmla="*/ 579273 h 813189"/>
              <a:gd name="connsiteX2" fmla="*/ 489098 w 2326922"/>
              <a:gd name="connsiteY2" fmla="*/ 483580 h 813189"/>
              <a:gd name="connsiteX3" fmla="*/ 754912 w 2326922"/>
              <a:gd name="connsiteY3" fmla="*/ 377254 h 813189"/>
              <a:gd name="connsiteX4" fmla="*/ 1254642 w 2326922"/>
              <a:gd name="connsiteY4" fmla="*/ 324092 h 813189"/>
              <a:gd name="connsiteX5" fmla="*/ 1818167 w 2326922"/>
              <a:gd name="connsiteY5" fmla="*/ 58278 h 813189"/>
              <a:gd name="connsiteX6" fmla="*/ 2275367 w 2326922"/>
              <a:gd name="connsiteY6" fmla="*/ 5115 h 813189"/>
              <a:gd name="connsiteX7" fmla="*/ 2296633 w 2326922"/>
              <a:gd name="connsiteY7" fmla="*/ 5115 h 8131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26922" h="813189">
                <a:moveTo>
                  <a:pt x="0" y="813189"/>
                </a:moveTo>
                <a:cubicBezTo>
                  <a:pt x="113414" y="723698"/>
                  <a:pt x="226828" y="634208"/>
                  <a:pt x="308344" y="579273"/>
                </a:cubicBezTo>
                <a:cubicBezTo>
                  <a:pt x="389860" y="524338"/>
                  <a:pt x="414670" y="517250"/>
                  <a:pt x="489098" y="483580"/>
                </a:cubicBezTo>
                <a:cubicBezTo>
                  <a:pt x="563526" y="449910"/>
                  <a:pt x="627321" y="403835"/>
                  <a:pt x="754912" y="377254"/>
                </a:cubicBezTo>
                <a:cubicBezTo>
                  <a:pt x="882503" y="350673"/>
                  <a:pt x="1077433" y="377255"/>
                  <a:pt x="1254642" y="324092"/>
                </a:cubicBezTo>
                <a:cubicBezTo>
                  <a:pt x="1431851" y="270929"/>
                  <a:pt x="1648046" y="111441"/>
                  <a:pt x="1818167" y="58278"/>
                </a:cubicBezTo>
                <a:cubicBezTo>
                  <a:pt x="1988288" y="5115"/>
                  <a:pt x="2195623" y="13975"/>
                  <a:pt x="2275367" y="5115"/>
                </a:cubicBezTo>
                <a:cubicBezTo>
                  <a:pt x="2355111" y="-3745"/>
                  <a:pt x="2325872" y="685"/>
                  <a:pt x="2296633" y="5115"/>
                </a:cubicBezTo>
              </a:path>
            </a:pathLst>
          </a:custGeom>
          <a:ln>
            <a:prstDash val="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3048000" y="3962400"/>
            <a:ext cx="1524000" cy="76200"/>
          </a:xfrm>
          <a:custGeom>
            <a:avLst/>
            <a:gdLst>
              <a:gd name="connsiteX0" fmla="*/ 0 w 1169581"/>
              <a:gd name="connsiteY0" fmla="*/ 0 h 563526"/>
              <a:gd name="connsiteX1" fmla="*/ 297712 w 1169581"/>
              <a:gd name="connsiteY1" fmla="*/ 63795 h 563526"/>
              <a:gd name="connsiteX2" fmla="*/ 404037 w 1169581"/>
              <a:gd name="connsiteY2" fmla="*/ 212651 h 563526"/>
              <a:gd name="connsiteX3" fmla="*/ 659219 w 1169581"/>
              <a:gd name="connsiteY3" fmla="*/ 404037 h 563526"/>
              <a:gd name="connsiteX4" fmla="*/ 967563 w 1169581"/>
              <a:gd name="connsiteY4" fmla="*/ 531628 h 563526"/>
              <a:gd name="connsiteX5" fmla="*/ 1169581 w 1169581"/>
              <a:gd name="connsiteY5" fmla="*/ 563526 h 5635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69581" h="563526">
                <a:moveTo>
                  <a:pt x="0" y="0"/>
                </a:moveTo>
                <a:cubicBezTo>
                  <a:pt x="115186" y="14176"/>
                  <a:pt x="230373" y="28353"/>
                  <a:pt x="297712" y="63795"/>
                </a:cubicBezTo>
                <a:cubicBezTo>
                  <a:pt x="365051" y="99237"/>
                  <a:pt x="343786" y="155944"/>
                  <a:pt x="404037" y="212651"/>
                </a:cubicBezTo>
                <a:cubicBezTo>
                  <a:pt x="464288" y="269358"/>
                  <a:pt x="565298" y="350874"/>
                  <a:pt x="659219" y="404037"/>
                </a:cubicBezTo>
                <a:cubicBezTo>
                  <a:pt x="753140" y="457200"/>
                  <a:pt x="882503" y="505047"/>
                  <a:pt x="967563" y="531628"/>
                </a:cubicBezTo>
                <a:cubicBezTo>
                  <a:pt x="1052623" y="558210"/>
                  <a:pt x="1111102" y="560868"/>
                  <a:pt x="1169581" y="563526"/>
                </a:cubicBezTo>
              </a:path>
            </a:pathLst>
          </a:custGeom>
          <a:ln w="28575"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3048000" y="3733800"/>
            <a:ext cx="1524000" cy="76200"/>
          </a:xfrm>
          <a:custGeom>
            <a:avLst/>
            <a:gdLst>
              <a:gd name="connsiteX0" fmla="*/ 0 w 1169581"/>
              <a:gd name="connsiteY0" fmla="*/ 0 h 563526"/>
              <a:gd name="connsiteX1" fmla="*/ 297712 w 1169581"/>
              <a:gd name="connsiteY1" fmla="*/ 63795 h 563526"/>
              <a:gd name="connsiteX2" fmla="*/ 404037 w 1169581"/>
              <a:gd name="connsiteY2" fmla="*/ 212651 h 563526"/>
              <a:gd name="connsiteX3" fmla="*/ 659219 w 1169581"/>
              <a:gd name="connsiteY3" fmla="*/ 404037 h 563526"/>
              <a:gd name="connsiteX4" fmla="*/ 967563 w 1169581"/>
              <a:gd name="connsiteY4" fmla="*/ 531628 h 563526"/>
              <a:gd name="connsiteX5" fmla="*/ 1169581 w 1169581"/>
              <a:gd name="connsiteY5" fmla="*/ 563526 h 5635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69581" h="563526">
                <a:moveTo>
                  <a:pt x="0" y="0"/>
                </a:moveTo>
                <a:cubicBezTo>
                  <a:pt x="115186" y="14176"/>
                  <a:pt x="230373" y="28353"/>
                  <a:pt x="297712" y="63795"/>
                </a:cubicBezTo>
                <a:cubicBezTo>
                  <a:pt x="365051" y="99237"/>
                  <a:pt x="343786" y="155944"/>
                  <a:pt x="404037" y="212651"/>
                </a:cubicBezTo>
                <a:cubicBezTo>
                  <a:pt x="464288" y="269358"/>
                  <a:pt x="565298" y="350874"/>
                  <a:pt x="659219" y="404037"/>
                </a:cubicBezTo>
                <a:cubicBezTo>
                  <a:pt x="753140" y="457200"/>
                  <a:pt x="882503" y="505047"/>
                  <a:pt x="967563" y="531628"/>
                </a:cubicBezTo>
                <a:cubicBezTo>
                  <a:pt x="1052623" y="558210"/>
                  <a:pt x="1111102" y="560868"/>
                  <a:pt x="1169581" y="563526"/>
                </a:cubicBezTo>
              </a:path>
            </a:pathLst>
          </a:custGeom>
          <a:ln w="28575"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reeform 11"/>
          <p:cNvSpPr/>
          <p:nvPr/>
        </p:nvSpPr>
        <p:spPr>
          <a:xfrm>
            <a:off x="3124200" y="3505200"/>
            <a:ext cx="1447800" cy="76200"/>
          </a:xfrm>
          <a:custGeom>
            <a:avLst/>
            <a:gdLst>
              <a:gd name="connsiteX0" fmla="*/ 0 w 1169581"/>
              <a:gd name="connsiteY0" fmla="*/ 0 h 563526"/>
              <a:gd name="connsiteX1" fmla="*/ 297712 w 1169581"/>
              <a:gd name="connsiteY1" fmla="*/ 63795 h 563526"/>
              <a:gd name="connsiteX2" fmla="*/ 404037 w 1169581"/>
              <a:gd name="connsiteY2" fmla="*/ 212651 h 563526"/>
              <a:gd name="connsiteX3" fmla="*/ 659219 w 1169581"/>
              <a:gd name="connsiteY3" fmla="*/ 404037 h 563526"/>
              <a:gd name="connsiteX4" fmla="*/ 967563 w 1169581"/>
              <a:gd name="connsiteY4" fmla="*/ 531628 h 563526"/>
              <a:gd name="connsiteX5" fmla="*/ 1169581 w 1169581"/>
              <a:gd name="connsiteY5" fmla="*/ 563526 h 5635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69581" h="563526">
                <a:moveTo>
                  <a:pt x="0" y="0"/>
                </a:moveTo>
                <a:cubicBezTo>
                  <a:pt x="115186" y="14176"/>
                  <a:pt x="230373" y="28353"/>
                  <a:pt x="297712" y="63795"/>
                </a:cubicBezTo>
                <a:cubicBezTo>
                  <a:pt x="365051" y="99237"/>
                  <a:pt x="343786" y="155944"/>
                  <a:pt x="404037" y="212651"/>
                </a:cubicBezTo>
                <a:cubicBezTo>
                  <a:pt x="464288" y="269358"/>
                  <a:pt x="565298" y="350874"/>
                  <a:pt x="659219" y="404037"/>
                </a:cubicBezTo>
                <a:cubicBezTo>
                  <a:pt x="753140" y="457200"/>
                  <a:pt x="882503" y="505047"/>
                  <a:pt x="967563" y="531628"/>
                </a:cubicBezTo>
                <a:cubicBezTo>
                  <a:pt x="1052623" y="558210"/>
                  <a:pt x="1111102" y="560868"/>
                  <a:pt x="1169581" y="563526"/>
                </a:cubicBezTo>
              </a:path>
            </a:pathLst>
          </a:custGeom>
          <a:ln w="28575"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 rot="16200000">
            <a:off x="3097619" y="3760382"/>
            <a:ext cx="1348563" cy="76200"/>
          </a:xfrm>
          <a:custGeom>
            <a:avLst/>
            <a:gdLst>
              <a:gd name="connsiteX0" fmla="*/ 0 w 1169581"/>
              <a:gd name="connsiteY0" fmla="*/ 0 h 563526"/>
              <a:gd name="connsiteX1" fmla="*/ 297712 w 1169581"/>
              <a:gd name="connsiteY1" fmla="*/ 63795 h 563526"/>
              <a:gd name="connsiteX2" fmla="*/ 404037 w 1169581"/>
              <a:gd name="connsiteY2" fmla="*/ 212651 h 563526"/>
              <a:gd name="connsiteX3" fmla="*/ 659219 w 1169581"/>
              <a:gd name="connsiteY3" fmla="*/ 404037 h 563526"/>
              <a:gd name="connsiteX4" fmla="*/ 967563 w 1169581"/>
              <a:gd name="connsiteY4" fmla="*/ 531628 h 563526"/>
              <a:gd name="connsiteX5" fmla="*/ 1169581 w 1169581"/>
              <a:gd name="connsiteY5" fmla="*/ 563526 h 5635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69581" h="563526">
                <a:moveTo>
                  <a:pt x="0" y="0"/>
                </a:moveTo>
                <a:cubicBezTo>
                  <a:pt x="115186" y="14176"/>
                  <a:pt x="230373" y="28353"/>
                  <a:pt x="297712" y="63795"/>
                </a:cubicBezTo>
                <a:cubicBezTo>
                  <a:pt x="365051" y="99237"/>
                  <a:pt x="343786" y="155944"/>
                  <a:pt x="404037" y="212651"/>
                </a:cubicBezTo>
                <a:cubicBezTo>
                  <a:pt x="464288" y="269358"/>
                  <a:pt x="565298" y="350874"/>
                  <a:pt x="659219" y="404037"/>
                </a:cubicBezTo>
                <a:cubicBezTo>
                  <a:pt x="753140" y="457200"/>
                  <a:pt x="882503" y="505047"/>
                  <a:pt x="967563" y="531628"/>
                </a:cubicBezTo>
                <a:cubicBezTo>
                  <a:pt x="1052623" y="558210"/>
                  <a:pt x="1111102" y="560868"/>
                  <a:pt x="1169581" y="563526"/>
                </a:cubicBezTo>
              </a:path>
            </a:pathLst>
          </a:custGeom>
          <a:ln w="28575"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 rot="16200000">
            <a:off x="3250019" y="3760382"/>
            <a:ext cx="1348563" cy="76200"/>
          </a:xfrm>
          <a:custGeom>
            <a:avLst/>
            <a:gdLst>
              <a:gd name="connsiteX0" fmla="*/ 0 w 1169581"/>
              <a:gd name="connsiteY0" fmla="*/ 0 h 563526"/>
              <a:gd name="connsiteX1" fmla="*/ 297712 w 1169581"/>
              <a:gd name="connsiteY1" fmla="*/ 63795 h 563526"/>
              <a:gd name="connsiteX2" fmla="*/ 404037 w 1169581"/>
              <a:gd name="connsiteY2" fmla="*/ 212651 h 563526"/>
              <a:gd name="connsiteX3" fmla="*/ 659219 w 1169581"/>
              <a:gd name="connsiteY3" fmla="*/ 404037 h 563526"/>
              <a:gd name="connsiteX4" fmla="*/ 967563 w 1169581"/>
              <a:gd name="connsiteY4" fmla="*/ 531628 h 563526"/>
              <a:gd name="connsiteX5" fmla="*/ 1169581 w 1169581"/>
              <a:gd name="connsiteY5" fmla="*/ 563526 h 5635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69581" h="563526">
                <a:moveTo>
                  <a:pt x="0" y="0"/>
                </a:moveTo>
                <a:cubicBezTo>
                  <a:pt x="115186" y="14176"/>
                  <a:pt x="230373" y="28353"/>
                  <a:pt x="297712" y="63795"/>
                </a:cubicBezTo>
                <a:cubicBezTo>
                  <a:pt x="365051" y="99237"/>
                  <a:pt x="343786" y="155944"/>
                  <a:pt x="404037" y="212651"/>
                </a:cubicBezTo>
                <a:cubicBezTo>
                  <a:pt x="464288" y="269358"/>
                  <a:pt x="565298" y="350874"/>
                  <a:pt x="659219" y="404037"/>
                </a:cubicBezTo>
                <a:cubicBezTo>
                  <a:pt x="753140" y="457200"/>
                  <a:pt x="882503" y="505047"/>
                  <a:pt x="967563" y="531628"/>
                </a:cubicBezTo>
                <a:cubicBezTo>
                  <a:pt x="1052623" y="558210"/>
                  <a:pt x="1111102" y="560868"/>
                  <a:pt x="1169581" y="563526"/>
                </a:cubicBezTo>
              </a:path>
            </a:pathLst>
          </a:custGeom>
          <a:ln w="28575"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 rot="16200000">
            <a:off x="2869019" y="3760382"/>
            <a:ext cx="1348563" cy="76200"/>
          </a:xfrm>
          <a:custGeom>
            <a:avLst/>
            <a:gdLst>
              <a:gd name="connsiteX0" fmla="*/ 0 w 1169581"/>
              <a:gd name="connsiteY0" fmla="*/ 0 h 563526"/>
              <a:gd name="connsiteX1" fmla="*/ 297712 w 1169581"/>
              <a:gd name="connsiteY1" fmla="*/ 63795 h 563526"/>
              <a:gd name="connsiteX2" fmla="*/ 404037 w 1169581"/>
              <a:gd name="connsiteY2" fmla="*/ 212651 h 563526"/>
              <a:gd name="connsiteX3" fmla="*/ 659219 w 1169581"/>
              <a:gd name="connsiteY3" fmla="*/ 404037 h 563526"/>
              <a:gd name="connsiteX4" fmla="*/ 967563 w 1169581"/>
              <a:gd name="connsiteY4" fmla="*/ 531628 h 563526"/>
              <a:gd name="connsiteX5" fmla="*/ 1169581 w 1169581"/>
              <a:gd name="connsiteY5" fmla="*/ 563526 h 5635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69581" h="563526">
                <a:moveTo>
                  <a:pt x="0" y="0"/>
                </a:moveTo>
                <a:cubicBezTo>
                  <a:pt x="115186" y="14176"/>
                  <a:pt x="230373" y="28353"/>
                  <a:pt x="297712" y="63795"/>
                </a:cubicBezTo>
                <a:cubicBezTo>
                  <a:pt x="365051" y="99237"/>
                  <a:pt x="343786" y="155944"/>
                  <a:pt x="404037" y="212651"/>
                </a:cubicBezTo>
                <a:cubicBezTo>
                  <a:pt x="464288" y="269358"/>
                  <a:pt x="565298" y="350874"/>
                  <a:pt x="659219" y="404037"/>
                </a:cubicBezTo>
                <a:cubicBezTo>
                  <a:pt x="753140" y="457200"/>
                  <a:pt x="882503" y="505047"/>
                  <a:pt x="967563" y="531628"/>
                </a:cubicBezTo>
                <a:cubicBezTo>
                  <a:pt x="1052623" y="558210"/>
                  <a:pt x="1111102" y="560868"/>
                  <a:pt x="1169581" y="563526"/>
                </a:cubicBezTo>
              </a:path>
            </a:pathLst>
          </a:custGeom>
          <a:ln w="28575">
            <a:headEnd type="arrow" w="med" len="med"/>
            <a:tailEnd type="arrow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4648200" y="356229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000" i="1" baseline="-25000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657600" y="2724090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000" i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20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505200" y="3424535"/>
            <a:ext cx="533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p</a:t>
            </a:r>
            <a:endParaRPr lang="en-US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" name="Picture 20" descr="txp_fi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19800" y="5105400"/>
            <a:ext cx="1103520" cy="318072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520444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prstClr val="black"/>
                </a:solidFill>
              </a:rPr>
              <a:t>Dynamics of singular </a:t>
            </a:r>
            <a:r>
              <a:rPr lang="en-US" sz="3200" dirty="0" err="1">
                <a:solidFill>
                  <a:prstClr val="black"/>
                </a:solidFill>
              </a:rPr>
              <a:t>vorticity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>
            <a:noAutofit/>
          </a:bodyPr>
          <a:lstStyle/>
          <a:p>
            <a:r>
              <a:rPr lang="en-US" sz="2400" dirty="0" smtClean="0"/>
              <a:t>The final step is showing that each of these (modulo constants) is equal to </a:t>
            </a:r>
            <a:r>
              <a:rPr lang="en-US" sz="2400" i="1" u="sng" dirty="0" smtClean="0"/>
              <a:t>the mean curvature vector rotated by 90 degrees in the plane of </a:t>
            </a:r>
            <a:r>
              <a:rPr lang="en-US" sz="2400" i="1" u="sng" dirty="0" err="1" smtClean="0"/>
              <a:t>normals</a:t>
            </a:r>
            <a:endParaRPr lang="en-US" sz="2400" i="1" u="sng" dirty="0" smtClean="0"/>
          </a:p>
          <a:p>
            <a:endParaRPr lang="en-US" sz="2400" i="1" dirty="0"/>
          </a:p>
          <a:p>
            <a:r>
              <a:rPr lang="en-US" sz="2400" dirty="0" smtClean="0"/>
              <a:t>Recall, that for a 2D surface     in      , the second fundamental form is defined as </a:t>
            </a:r>
          </a:p>
          <a:p>
            <a:endParaRPr lang="en-US" sz="2400" dirty="0"/>
          </a:p>
          <a:p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where      is the unit normal, and the mean curvature      as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    where                     is an orthonormal frame</a:t>
            </a:r>
          </a:p>
        </p:txBody>
      </p:sp>
      <p:pic>
        <p:nvPicPr>
          <p:cNvPr id="5" name="Picture 4" descr="txp_fi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876800" y="2971800"/>
            <a:ext cx="441558" cy="378945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6" descr="txp_fi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67600" y="4800600"/>
            <a:ext cx="252008" cy="210266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0" name="Picture 19" descr="txp_fi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300025" y="4038600"/>
            <a:ext cx="6391551" cy="359732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Picture 10" descr="txp_fi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98992" y="3124200"/>
            <a:ext cx="273008" cy="210266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5" name="Picture 14" descr="txp_fig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52600" y="4800600"/>
            <a:ext cx="273008" cy="210266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7" name="Picture 16" descr="txp_fig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34627" y="5181600"/>
            <a:ext cx="5427145" cy="643730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9" name="Picture 18" descr="txp_fig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59924" y="6019800"/>
            <a:ext cx="1211876" cy="384234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670197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prstClr val="black"/>
                </a:solidFill>
              </a:rPr>
              <a:t>Dynamics of singular </a:t>
            </a:r>
            <a:r>
              <a:rPr lang="en-US" sz="3200" dirty="0" err="1">
                <a:solidFill>
                  <a:prstClr val="black"/>
                </a:solidFill>
              </a:rPr>
              <a:t>vorticity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For a 2D surface      in       ,  there is a second fundamental form associated with each of the normal directions of the moving frame   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The mean curvature vector         is then defined as</a:t>
            </a:r>
          </a:p>
          <a:p>
            <a:endParaRPr lang="en-US" sz="2400" dirty="0"/>
          </a:p>
          <a:p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 </a:t>
            </a:r>
            <a:endParaRPr lang="en-US" sz="2400" dirty="0"/>
          </a:p>
        </p:txBody>
      </p:sp>
      <p:pic>
        <p:nvPicPr>
          <p:cNvPr id="5" name="Picture 4" descr="txp_fi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95600" y="1676400"/>
            <a:ext cx="262573" cy="303343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6" descr="txp_fi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81400" y="1600200"/>
            <a:ext cx="441014" cy="378478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 descr="txp_fi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701610" y="2438400"/>
            <a:ext cx="1641790" cy="354915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Picture 15" descr="txp_fi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45475" y="3124200"/>
            <a:ext cx="5900651" cy="795297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Picture 12" descr="txp_fig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17965" y="4572000"/>
            <a:ext cx="4860471" cy="908911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5" name="Picture 14" descr="txp_fig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52246" y="4191000"/>
            <a:ext cx="624554" cy="360036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750599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prstClr val="black"/>
                </a:solidFill>
              </a:rPr>
              <a:t>Dynamics of singular </a:t>
            </a:r>
            <a:r>
              <a:rPr lang="en-US" sz="3200" dirty="0" err="1">
                <a:solidFill>
                  <a:prstClr val="black"/>
                </a:solidFill>
              </a:rPr>
              <a:t>vorticity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And so, for the expression obtained using M&amp;W  formula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endParaRPr lang="en-US" sz="2400" dirty="0" smtClean="0"/>
          </a:p>
        </p:txBody>
      </p:sp>
      <p:pic>
        <p:nvPicPr>
          <p:cNvPr id="5" name="Picture 4" descr="txp_fi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4449" y="2209800"/>
            <a:ext cx="8351946" cy="2754848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13060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prstClr val="black"/>
                </a:solidFill>
              </a:rPr>
              <a:t>Dynamics of singular </a:t>
            </a:r>
            <a:r>
              <a:rPr lang="en-US" sz="3200" dirty="0" err="1">
                <a:solidFill>
                  <a:prstClr val="black"/>
                </a:solidFill>
              </a:rPr>
              <a:t>vorticity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Next, showing that 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 smtClean="0"/>
              <a:t>    the expression obtained from the (generalized) </a:t>
            </a:r>
            <a:r>
              <a:rPr lang="en-US" sz="2400" dirty="0" err="1" smtClean="0"/>
              <a:t>Biot-Savart</a:t>
            </a:r>
            <a:r>
              <a:rPr lang="en-US" sz="2400" dirty="0" smtClean="0"/>
              <a:t>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law can also be written as</a:t>
            </a:r>
            <a:endParaRPr lang="en-US" sz="2400" dirty="0"/>
          </a:p>
        </p:txBody>
      </p:sp>
      <p:pic>
        <p:nvPicPr>
          <p:cNvPr id="5" name="Picture 4" descr="txp_fi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150633" y="2438400"/>
            <a:ext cx="5352176" cy="1423424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6" descr="txp_fi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119" y="5220741"/>
            <a:ext cx="4780606" cy="722859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37161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prstClr val="black"/>
                </a:solidFill>
              </a:rPr>
              <a:t>The dynamics </a:t>
            </a:r>
            <a:r>
              <a:rPr lang="en-US" sz="3200" dirty="0" smtClean="0">
                <a:solidFill>
                  <a:prstClr val="black"/>
                </a:solidFill>
              </a:rPr>
              <a:t>of the four-form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In         and       ,                   is identically zero</a:t>
            </a:r>
          </a:p>
          <a:p>
            <a:endParaRPr lang="en-US" sz="2400" dirty="0"/>
          </a:p>
          <a:p>
            <a:r>
              <a:rPr lang="en-US" sz="2400" dirty="0" smtClean="0"/>
              <a:t>Integral laws for                derived by Arnold and </a:t>
            </a:r>
            <a:r>
              <a:rPr lang="en-US" sz="2400" dirty="0" err="1" smtClean="0"/>
              <a:t>Khesin</a:t>
            </a:r>
            <a:r>
              <a:rPr lang="en-US" sz="2400" dirty="0" smtClean="0"/>
              <a:t> (‘98), also discussed in papers on 4D </a:t>
            </a:r>
            <a:r>
              <a:rPr lang="en-US" sz="2400" dirty="0" err="1" smtClean="0"/>
              <a:t>Navier</a:t>
            </a:r>
            <a:r>
              <a:rPr lang="en-US" sz="2400" dirty="0" smtClean="0"/>
              <a:t>-Stokes turbulence, for ex.  </a:t>
            </a:r>
            <a:r>
              <a:rPr lang="en-US" sz="2400" dirty="0" err="1" smtClean="0"/>
              <a:t>Gotoh</a:t>
            </a:r>
            <a:r>
              <a:rPr lang="en-US" sz="2400" dirty="0" smtClean="0"/>
              <a:t>, Watanabe, Shiga and Nakano (2007)  </a:t>
            </a:r>
          </a:p>
          <a:p>
            <a:endParaRPr lang="en-US" sz="2400" dirty="0"/>
          </a:p>
          <a:p>
            <a:r>
              <a:rPr lang="en-US" sz="2400" dirty="0" smtClean="0"/>
              <a:t>The evolution equation for                 is     </a:t>
            </a:r>
            <a:endParaRPr lang="en-US" sz="2400" dirty="0"/>
          </a:p>
        </p:txBody>
      </p:sp>
      <p:pic>
        <p:nvPicPr>
          <p:cNvPr id="4" name="Content Placeholder 4" descr="txp_fi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16711" y="685800"/>
            <a:ext cx="936689" cy="304800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8" name="Picture 7" descr="txp_fi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286000" y="1600200"/>
            <a:ext cx="440471" cy="378012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6" descr="txp_fi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19471" y="1600200"/>
            <a:ext cx="440471" cy="378012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Content Placeholder 4" descr="txp_fi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71800" y="1676400"/>
            <a:ext cx="936689" cy="304800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Content Placeholder 4" descr="txp_fig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95600" y="2590800"/>
            <a:ext cx="936689" cy="304800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Content Placeholder 4" descr="txp_fig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321111" y="4191000"/>
            <a:ext cx="936689" cy="304800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4" name="Picture 13" descr="txp_fig.png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2132" y="4790854"/>
            <a:ext cx="3729245" cy="772518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251102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prstClr val="black"/>
                </a:solidFill>
              </a:rPr>
              <a:t>An application to </a:t>
            </a:r>
            <a:r>
              <a:rPr lang="en-US" sz="3200" dirty="0" err="1" smtClean="0">
                <a:solidFill>
                  <a:prstClr val="black"/>
                </a:solidFill>
              </a:rPr>
              <a:t>Ertel’s</a:t>
            </a:r>
            <a:r>
              <a:rPr lang="en-US" sz="3200" dirty="0" smtClean="0">
                <a:solidFill>
                  <a:prstClr val="black"/>
                </a:solidFill>
              </a:rPr>
              <a:t> theorem in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Consider a divergence-free velocity field       in         and a smooth function</a:t>
            </a:r>
          </a:p>
          <a:p>
            <a:endParaRPr lang="en-US" sz="2400" dirty="0"/>
          </a:p>
          <a:p>
            <a:r>
              <a:rPr lang="en-US" sz="2400" dirty="0"/>
              <a:t>T</a:t>
            </a:r>
            <a:r>
              <a:rPr lang="en-US" sz="2400" dirty="0" smtClean="0"/>
              <a:t>he vector field                       is divergence-free in       .  In coordinates                     , </a:t>
            </a:r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Euler’s equations for                  are Euler’s equations for      </a:t>
            </a:r>
            <a:r>
              <a:rPr lang="en-US" sz="2400" i="1" dirty="0" smtClean="0"/>
              <a:t>and the passive advection equation for </a:t>
            </a:r>
            <a:r>
              <a:rPr lang="en-US" sz="2400" dirty="0" smtClean="0"/>
              <a:t>   , and</a:t>
            </a:r>
          </a:p>
          <a:p>
            <a:endParaRPr lang="en-US" sz="2400" dirty="0"/>
          </a:p>
          <a:p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     where </a:t>
            </a:r>
          </a:p>
        </p:txBody>
      </p:sp>
      <p:pic>
        <p:nvPicPr>
          <p:cNvPr id="4" name="Picture 3" descr="txp_fi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560529" y="609600"/>
            <a:ext cx="516671" cy="443407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Picture 5" descr="txp_fi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43600" y="1771451"/>
            <a:ext cx="314236" cy="209749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6" descr="txp_fi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46129" y="1600200"/>
            <a:ext cx="440471" cy="378012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Picture 8" descr="txp_fi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056076" y="1981200"/>
            <a:ext cx="1592124" cy="440471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Picture 10" descr="txp_fig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95600" y="2895600"/>
            <a:ext cx="1517412" cy="395430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5" name="Picture 14" descr="txp_fig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38400" y="3276600"/>
            <a:ext cx="1319658" cy="392257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7" name="Picture 16" descr="txp_fig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10199" y="3886200"/>
            <a:ext cx="7776601" cy="437198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8" name="Picture 17" descr="txp_fig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34200" y="2819400"/>
            <a:ext cx="439928" cy="377546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0" name="Picture 19" descr="txp_fig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29000" y="4575008"/>
            <a:ext cx="1175320" cy="454192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2" name="Picture 21" descr="txp_fig"/>
          <p:cNvPicPr>
            <a:picLocks noChangeAspect="1"/>
          </p:cNvPicPr>
          <p:nvPr>
            <p:custDataLst>
              <p:tags r:id="rId10"/>
            </p:custDataLst>
          </p:nvPr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772400" y="4724400"/>
            <a:ext cx="268055" cy="206451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4" name="Picture 23" descr="txp_fig"/>
          <p:cNvPicPr>
            <a:picLocks noChangeAspect="1"/>
          </p:cNvPicPr>
          <p:nvPr>
            <p:custDataLst>
              <p:tags r:id="rId11"/>
            </p:custDataLst>
          </p:nvPr>
        </p:nvPicPr>
        <p:blipFill>
          <a:blip r:embed="rId2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81600" y="4962389"/>
            <a:ext cx="247436" cy="371611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8" name="Picture 27" descr="txp_fig"/>
          <p:cNvPicPr>
            <a:picLocks noChangeAspect="1"/>
          </p:cNvPicPr>
          <p:nvPr>
            <p:custDataLst>
              <p:tags r:id="rId12"/>
            </p:custDataLst>
          </p:nvPr>
        </p:nvPicPr>
        <p:blipFill>
          <a:blip r:embed="rId2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22071" y="5638800"/>
            <a:ext cx="4657657" cy="361652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31" name="Picture 30" descr="txp_fig"/>
          <p:cNvPicPr>
            <a:picLocks noChangeAspect="1"/>
          </p:cNvPicPr>
          <p:nvPr>
            <p:custDataLst>
              <p:tags r:id="rId13"/>
            </p:custDataLst>
          </p:nvPr>
        </p:nvPicPr>
        <p:blipFill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28800" y="6229356"/>
            <a:ext cx="1102168" cy="342473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13664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prstClr val="black"/>
                </a:solidFill>
              </a:rPr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B. N. </a:t>
            </a:r>
            <a:r>
              <a:rPr lang="en-US" sz="2400" dirty="0" err="1" smtClean="0"/>
              <a:t>Shashikanth</a:t>
            </a:r>
            <a:r>
              <a:rPr lang="en-US" sz="2400" dirty="0" smtClean="0"/>
              <a:t> (2012), Vortex dynamics in      ,  </a:t>
            </a:r>
            <a:r>
              <a:rPr lang="en-US" sz="2400" i="1" dirty="0" smtClean="0"/>
              <a:t>Journal of Mathematical Physics, </a:t>
            </a:r>
            <a:r>
              <a:rPr lang="en-US" sz="2400" dirty="0" smtClean="0"/>
              <a:t>vol. 53, 013103, 21 pages</a:t>
            </a:r>
          </a:p>
          <a:p>
            <a:endParaRPr lang="en-US" sz="2400" dirty="0"/>
          </a:p>
          <a:p>
            <a:r>
              <a:rPr lang="en-US" sz="2400" dirty="0" smtClean="0"/>
              <a:t>B. A. </a:t>
            </a:r>
            <a:r>
              <a:rPr lang="en-US" sz="2400" dirty="0" err="1" smtClean="0"/>
              <a:t>Khesin</a:t>
            </a:r>
            <a:r>
              <a:rPr lang="en-US" sz="2400" dirty="0"/>
              <a:t> (2012): </a:t>
            </a:r>
            <a:r>
              <a:rPr lang="en-US" sz="2400" dirty="0" err="1"/>
              <a:t>Symplectic</a:t>
            </a:r>
            <a:r>
              <a:rPr lang="en-US" sz="2400" dirty="0"/>
              <a:t> Structures and Dynamics on Vortex </a:t>
            </a:r>
            <a:r>
              <a:rPr lang="en-US" sz="2400" dirty="0" smtClean="0"/>
              <a:t>Membranes, </a:t>
            </a:r>
            <a:r>
              <a:rPr lang="en-US" sz="2400" i="1" dirty="0"/>
              <a:t>M</a:t>
            </a:r>
            <a:r>
              <a:rPr lang="en-US" sz="2400" i="1" dirty="0" smtClean="0"/>
              <a:t>oscow </a:t>
            </a:r>
            <a:r>
              <a:rPr lang="en-US" sz="2400" i="1" dirty="0"/>
              <a:t>M</a:t>
            </a:r>
            <a:r>
              <a:rPr lang="en-US" sz="2400" i="1" dirty="0" smtClean="0"/>
              <a:t>athematical Journal, </a:t>
            </a:r>
            <a:r>
              <a:rPr lang="en-US" sz="2400" dirty="0" smtClean="0"/>
              <a:t>Vol. 12, No. 2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err="1" smtClean="0"/>
              <a:t>Khesin</a:t>
            </a:r>
            <a:r>
              <a:rPr lang="en-US" sz="2400" dirty="0" smtClean="0"/>
              <a:t> generalizes these results to any         and also presents a Hamiltonian formalism for vortex sheets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pic>
        <p:nvPicPr>
          <p:cNvPr id="5" name="Picture 4" descr="txp_fi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710752" y="4104590"/>
            <a:ext cx="461448" cy="315010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6" descr="txp_fi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00800" y="1600200"/>
            <a:ext cx="430154" cy="369158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185407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prstClr val="black"/>
                </a:solidFill>
              </a:rPr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>
            <a:noAutofit/>
          </a:bodyPr>
          <a:lstStyle/>
          <a:p>
            <a:pPr lvl="0"/>
            <a:r>
              <a:rPr lang="en-US" sz="2400" dirty="0">
                <a:solidFill>
                  <a:prstClr val="black"/>
                </a:solidFill>
              </a:rPr>
              <a:t>S. Haller and C. </a:t>
            </a:r>
            <a:r>
              <a:rPr lang="en-US" sz="2400" dirty="0" err="1">
                <a:solidFill>
                  <a:prstClr val="black"/>
                </a:solidFill>
              </a:rPr>
              <a:t>Vizman</a:t>
            </a:r>
            <a:r>
              <a:rPr lang="en-US" sz="2400" dirty="0">
                <a:solidFill>
                  <a:prstClr val="black"/>
                </a:solidFill>
              </a:rPr>
              <a:t> (2003): Nonlinear </a:t>
            </a:r>
            <a:r>
              <a:rPr lang="en-US" sz="2400" dirty="0" err="1">
                <a:solidFill>
                  <a:prstClr val="black"/>
                </a:solidFill>
              </a:rPr>
              <a:t>Grassmannians</a:t>
            </a:r>
            <a:r>
              <a:rPr lang="en-US" sz="2400" dirty="0">
                <a:solidFill>
                  <a:prstClr val="black"/>
                </a:solidFill>
              </a:rPr>
              <a:t> as </a:t>
            </a:r>
            <a:r>
              <a:rPr lang="en-US" sz="2400" dirty="0" err="1">
                <a:solidFill>
                  <a:prstClr val="black"/>
                </a:solidFill>
              </a:rPr>
              <a:t>coadjoint</a:t>
            </a:r>
            <a:r>
              <a:rPr lang="en-US" sz="2400" dirty="0">
                <a:solidFill>
                  <a:prstClr val="black"/>
                </a:solidFill>
              </a:rPr>
              <a:t> orbits, </a:t>
            </a:r>
            <a:r>
              <a:rPr lang="en-US" sz="2400" dirty="0" err="1">
                <a:solidFill>
                  <a:prstClr val="black"/>
                </a:solidFill>
              </a:rPr>
              <a:t>arXiv:math.DG</a:t>
            </a:r>
            <a:r>
              <a:rPr lang="en-US" sz="2400" dirty="0">
                <a:solidFill>
                  <a:prstClr val="black"/>
                </a:solidFill>
              </a:rPr>
              <a:t>/0305089, 13pp</a:t>
            </a:r>
          </a:p>
          <a:p>
            <a:pPr lvl="0">
              <a:buFont typeface="Wingdings" pitchFamily="2" charset="2"/>
              <a:buChar char="Ø"/>
            </a:pPr>
            <a:r>
              <a:rPr lang="en-US" sz="2400" dirty="0">
                <a:solidFill>
                  <a:prstClr val="black"/>
                </a:solidFill>
              </a:rPr>
              <a:t>Haller and </a:t>
            </a:r>
            <a:r>
              <a:rPr lang="en-US" sz="2400" dirty="0" err="1">
                <a:solidFill>
                  <a:prstClr val="black"/>
                </a:solidFill>
              </a:rPr>
              <a:t>Vizman</a:t>
            </a:r>
            <a:r>
              <a:rPr lang="en-US" sz="2400" dirty="0">
                <a:solidFill>
                  <a:prstClr val="black"/>
                </a:solidFill>
              </a:rPr>
              <a:t>—working in a purely geometric context—show that the Hamiltonian vector field for the volume functional on the </a:t>
            </a:r>
            <a:r>
              <a:rPr lang="en-US" sz="2400" dirty="0" err="1">
                <a:solidFill>
                  <a:prstClr val="black"/>
                </a:solidFill>
              </a:rPr>
              <a:t>Grassmannian</a:t>
            </a:r>
            <a:r>
              <a:rPr lang="en-US" sz="2400" dirty="0">
                <a:solidFill>
                  <a:prstClr val="black"/>
                </a:solidFill>
              </a:rPr>
              <a:t> of codim-2 </a:t>
            </a:r>
            <a:r>
              <a:rPr lang="en-US" sz="2400" dirty="0" err="1">
                <a:solidFill>
                  <a:prstClr val="black"/>
                </a:solidFill>
              </a:rPr>
              <a:t>submanifolds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i="1" dirty="0">
                <a:solidFill>
                  <a:prstClr val="black"/>
                </a:solidFill>
              </a:rPr>
              <a:t>N</a:t>
            </a:r>
            <a:r>
              <a:rPr lang="en-US" sz="2400" dirty="0">
                <a:solidFill>
                  <a:prstClr val="black"/>
                </a:solidFill>
              </a:rPr>
              <a:t> of  a Riemannian manifold </a:t>
            </a:r>
            <a:r>
              <a:rPr lang="en-US" sz="2400" i="1" dirty="0">
                <a:solidFill>
                  <a:prstClr val="black"/>
                </a:solidFill>
              </a:rPr>
              <a:t>M </a:t>
            </a:r>
            <a:r>
              <a:rPr lang="en-US" sz="2400" dirty="0">
                <a:solidFill>
                  <a:prstClr val="black"/>
                </a:solidFill>
              </a:rPr>
              <a:t>gives an evolution equation for </a:t>
            </a:r>
            <a:r>
              <a:rPr lang="en-US" sz="2400" i="1" dirty="0">
                <a:solidFill>
                  <a:prstClr val="black"/>
                </a:solidFill>
              </a:rPr>
              <a:t>N </a:t>
            </a:r>
            <a:r>
              <a:rPr lang="en-US" sz="2400" dirty="0">
                <a:solidFill>
                  <a:prstClr val="black"/>
                </a:solidFill>
              </a:rPr>
              <a:t>which is skew trace of the second fundamental form</a:t>
            </a:r>
          </a:p>
          <a:p>
            <a:r>
              <a:rPr lang="en-US" sz="2400" dirty="0" smtClean="0"/>
              <a:t>R. L. </a:t>
            </a:r>
            <a:r>
              <a:rPr lang="en-US" sz="2400" dirty="0" err="1" smtClean="0"/>
              <a:t>Jerrard</a:t>
            </a:r>
            <a:r>
              <a:rPr lang="en-US" sz="2400" dirty="0" smtClean="0"/>
              <a:t> (2002</a:t>
            </a:r>
            <a:r>
              <a:rPr lang="en-US" sz="2400" dirty="0"/>
              <a:t>), Vortex Filament Dynamics for Gross-</a:t>
            </a:r>
            <a:r>
              <a:rPr lang="en-US" sz="2400" dirty="0" err="1"/>
              <a:t>Pitaevsky</a:t>
            </a:r>
            <a:r>
              <a:rPr lang="en-US" sz="2400" dirty="0"/>
              <a:t> Type </a:t>
            </a:r>
            <a:r>
              <a:rPr lang="en-US" sz="2400" dirty="0" smtClean="0"/>
              <a:t>Equations, </a:t>
            </a:r>
            <a:r>
              <a:rPr lang="it-IT" sz="2400" i="1" dirty="0"/>
              <a:t>A</a:t>
            </a:r>
            <a:r>
              <a:rPr lang="it-IT" sz="2400" i="1" dirty="0" smtClean="0"/>
              <a:t>nnali della </a:t>
            </a:r>
            <a:r>
              <a:rPr lang="it-IT" sz="2400" i="1" dirty="0"/>
              <a:t>S</a:t>
            </a:r>
            <a:r>
              <a:rPr lang="it-IT" sz="2400" i="1" dirty="0" smtClean="0"/>
              <a:t>cuola </a:t>
            </a:r>
            <a:r>
              <a:rPr lang="it-IT" sz="2400" i="1" dirty="0"/>
              <a:t>N</a:t>
            </a:r>
            <a:r>
              <a:rPr lang="it-IT" sz="2400" i="1" dirty="0" smtClean="0"/>
              <a:t>ormale </a:t>
            </a:r>
            <a:r>
              <a:rPr lang="it-IT" sz="2400" i="1" dirty="0"/>
              <a:t>S</a:t>
            </a:r>
            <a:r>
              <a:rPr lang="it-IT" sz="2400" i="1" dirty="0" smtClean="0"/>
              <a:t>uperiore di Pisa-Classe di Scienze</a:t>
            </a:r>
            <a:r>
              <a:rPr lang="it-IT" sz="2400" dirty="0" smtClean="0"/>
              <a:t>,  Vol. 1, No. 4, pp.733-768 </a:t>
            </a:r>
          </a:p>
          <a:p>
            <a:pPr>
              <a:buFont typeface="Wingdings" pitchFamily="2" charset="2"/>
              <a:buChar char="Ø"/>
            </a:pPr>
            <a:r>
              <a:rPr lang="it-IT" sz="2400" dirty="0" smtClean="0"/>
              <a:t>In the context of superfluids and the G-P equations, Jerrard shows that in spaces of dimenison              , a codim-2 spherical vortex membrane evolves by skew mean curvature flow</a:t>
            </a:r>
            <a:endParaRPr lang="en-US" sz="2400" dirty="0"/>
          </a:p>
        </p:txBody>
      </p:sp>
      <p:pic>
        <p:nvPicPr>
          <p:cNvPr id="5" name="Picture 4" descr="txp_fi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81600" y="5562600"/>
            <a:ext cx="880794" cy="328142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743666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err="1">
                <a:solidFill>
                  <a:prstClr val="black"/>
                </a:solidFill>
              </a:rPr>
              <a:t>Vorticity</a:t>
            </a:r>
            <a:r>
              <a:rPr lang="en-US" sz="3200" dirty="0">
                <a:solidFill>
                  <a:prstClr val="black"/>
                </a:solidFill>
              </a:rPr>
              <a:t> of ideal fluids 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12395"/>
            <a:ext cx="8229600" cy="4525963"/>
          </a:xfrm>
        </p:spPr>
        <p:txBody>
          <a:bodyPr/>
          <a:lstStyle/>
          <a:p>
            <a:pPr lvl="0"/>
            <a:r>
              <a:rPr lang="en-US" sz="2400" dirty="0" smtClean="0">
                <a:solidFill>
                  <a:prstClr val="black"/>
                </a:solidFill>
              </a:rPr>
              <a:t>For                       </a:t>
            </a:r>
            <a:r>
              <a:rPr lang="en-US" sz="2400" dirty="0">
                <a:solidFill>
                  <a:prstClr val="black"/>
                </a:solidFill>
              </a:rPr>
              <a:t>the Hodge star operator allows the identification with a function, vector field, </a:t>
            </a:r>
            <a:r>
              <a:rPr lang="en-US" sz="2400" dirty="0" smtClean="0">
                <a:solidFill>
                  <a:prstClr val="black"/>
                </a:solidFill>
              </a:rPr>
              <a:t>respectively</a:t>
            </a:r>
          </a:p>
          <a:p>
            <a:pPr lvl="0"/>
            <a:endParaRPr lang="en-US" sz="2400" dirty="0">
              <a:solidFill>
                <a:prstClr val="black"/>
              </a:solidFill>
            </a:endParaRPr>
          </a:p>
          <a:p>
            <a:pPr lvl="0"/>
            <a:r>
              <a:rPr lang="en-US" sz="2400" dirty="0">
                <a:solidFill>
                  <a:prstClr val="black"/>
                </a:solidFill>
              </a:rPr>
              <a:t>For               </a:t>
            </a:r>
            <a:r>
              <a:rPr lang="en-US" sz="2400" dirty="0" smtClean="0">
                <a:solidFill>
                  <a:prstClr val="black"/>
                </a:solidFill>
              </a:rPr>
              <a:t>, </a:t>
            </a:r>
            <a:r>
              <a:rPr lang="en-US" sz="2400" dirty="0" err="1">
                <a:solidFill>
                  <a:prstClr val="black"/>
                </a:solidFill>
              </a:rPr>
              <a:t>vorticity</a:t>
            </a: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i="1" dirty="0" smtClean="0">
                <a:solidFill>
                  <a:prstClr val="black"/>
                </a:solidFill>
              </a:rPr>
              <a:t>must</a:t>
            </a:r>
            <a:r>
              <a:rPr lang="en-US" sz="2400" dirty="0" smtClean="0">
                <a:solidFill>
                  <a:prstClr val="black"/>
                </a:solidFill>
              </a:rPr>
              <a:t> be considered as a </a:t>
            </a:r>
            <a:r>
              <a:rPr lang="en-US" sz="2400" dirty="0">
                <a:solidFill>
                  <a:prstClr val="black"/>
                </a:solidFill>
              </a:rPr>
              <a:t>two-form </a:t>
            </a:r>
            <a:endParaRPr lang="en-US" sz="2400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smtClean="0">
                <a:solidFill>
                  <a:prstClr val="black"/>
                </a:solidFill>
              </a:rPr>
              <a:t>    </a:t>
            </a:r>
          </a:p>
          <a:p>
            <a:pPr marL="0" lvl="0" indent="0">
              <a:buNone/>
            </a:pP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smtClean="0">
                <a:solidFill>
                  <a:prstClr val="black"/>
                </a:solidFill>
              </a:rPr>
              <a:t>     In Cartesian coordinates on         , </a:t>
            </a:r>
            <a:r>
              <a:rPr lang="en-US" sz="2400" dirty="0" err="1" smtClean="0">
                <a:solidFill>
                  <a:prstClr val="black"/>
                </a:solidFill>
              </a:rPr>
              <a:t>vorticity</a:t>
            </a:r>
            <a:r>
              <a:rPr lang="en-US" sz="2400" dirty="0" smtClean="0">
                <a:solidFill>
                  <a:prstClr val="black"/>
                </a:solidFill>
              </a:rPr>
              <a:t> has </a:t>
            </a:r>
          </a:p>
          <a:p>
            <a:pPr marL="0" lvl="0" indent="0">
              <a:buNone/>
            </a:pP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smtClean="0">
                <a:solidFill>
                  <a:prstClr val="black"/>
                </a:solidFill>
              </a:rPr>
              <a:t>     components. For             ,  </a:t>
            </a:r>
          </a:p>
          <a:p>
            <a:pPr lvl="0"/>
            <a:endParaRPr lang="en-US" sz="2400" dirty="0">
              <a:solidFill>
                <a:prstClr val="black"/>
              </a:solidFill>
            </a:endParaRPr>
          </a:p>
          <a:p>
            <a:pPr lvl="0"/>
            <a:endParaRPr lang="en-US" sz="2400" dirty="0" smtClean="0">
              <a:solidFill>
                <a:prstClr val="black"/>
              </a:solidFill>
            </a:endParaRPr>
          </a:p>
          <a:p>
            <a:pPr marL="0" lvl="0" indent="0">
              <a:buNone/>
            </a:pPr>
            <a:endParaRPr lang="en-US" sz="2400" dirty="0">
              <a:solidFill>
                <a:prstClr val="black"/>
              </a:solidFill>
            </a:endParaRPr>
          </a:p>
          <a:p>
            <a:pPr lvl="0"/>
            <a:endParaRPr lang="en-US" sz="2400" dirty="0">
              <a:solidFill>
                <a:prstClr val="black"/>
              </a:solidFill>
            </a:endParaRPr>
          </a:p>
          <a:p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42485" y="1722040"/>
            <a:ext cx="1130447" cy="335360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Picture 8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84056" y="2949710"/>
            <a:ext cx="816217" cy="326890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7" name="Picture 6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64079" y="703538"/>
            <a:ext cx="580504" cy="363262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Picture 9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36306" y="3839971"/>
            <a:ext cx="439184" cy="274829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1" name="Picture 10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84098" y="3851184"/>
            <a:ext cx="1521141" cy="338448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Picture 15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392" y="5326108"/>
            <a:ext cx="7581008" cy="76989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57252" y="4267200"/>
            <a:ext cx="805148" cy="261996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611379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prstClr val="black"/>
                </a:solidFill>
              </a:rPr>
              <a:t>Open questions/future directions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Can </a:t>
            </a:r>
            <a:r>
              <a:rPr lang="en-US" sz="2400" dirty="0" err="1" smtClean="0"/>
              <a:t>Hasimoto’s</a:t>
            </a:r>
            <a:r>
              <a:rPr lang="en-US" sz="2400" dirty="0" smtClean="0"/>
              <a:t> transformation be generalized for membranes? </a:t>
            </a:r>
          </a:p>
          <a:p>
            <a:endParaRPr lang="en-US" sz="2400" dirty="0"/>
          </a:p>
          <a:p>
            <a:r>
              <a:rPr lang="en-US" sz="2400" dirty="0" smtClean="0"/>
              <a:t>If yes, what  are the transformed PDE?</a:t>
            </a:r>
          </a:p>
          <a:p>
            <a:endParaRPr lang="en-US" sz="2400" dirty="0"/>
          </a:p>
          <a:p>
            <a:r>
              <a:rPr lang="en-US" sz="2400" dirty="0" smtClean="0"/>
              <a:t>Surfaces of singular               ? </a:t>
            </a:r>
            <a:endParaRPr lang="en-US" sz="2400" dirty="0"/>
          </a:p>
        </p:txBody>
      </p:sp>
      <p:pic>
        <p:nvPicPr>
          <p:cNvPr id="4" name="Content Placeholder 4" descr="txp_fi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05200" y="3810000"/>
            <a:ext cx="838200" cy="272752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526616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err="1">
                <a:solidFill>
                  <a:prstClr val="black"/>
                </a:solidFill>
              </a:rPr>
              <a:t>Vorticity</a:t>
            </a:r>
            <a:r>
              <a:rPr lang="en-US" sz="3200" dirty="0">
                <a:solidFill>
                  <a:prstClr val="black"/>
                </a:solidFill>
              </a:rPr>
              <a:t> of ideal fluids </a:t>
            </a:r>
            <a:r>
              <a:rPr lang="en-US" sz="3200" dirty="0" smtClean="0">
                <a:solidFill>
                  <a:prstClr val="black"/>
                </a:solidFill>
              </a:rPr>
              <a:t>in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en-US" sz="2400" dirty="0">
                <a:solidFill>
                  <a:prstClr val="black"/>
                </a:solidFill>
              </a:rPr>
              <a:t>Lie-Poisson evolution of </a:t>
            </a:r>
            <a:r>
              <a:rPr lang="en-US" sz="2400" dirty="0" err="1" smtClean="0">
                <a:solidFill>
                  <a:prstClr val="black"/>
                </a:solidFill>
              </a:rPr>
              <a:t>vorticity</a:t>
            </a:r>
            <a:r>
              <a:rPr lang="en-US" sz="2400" dirty="0" smtClean="0">
                <a:solidFill>
                  <a:prstClr val="black"/>
                </a:solidFill>
              </a:rPr>
              <a:t> of an ideal fluid in           </a:t>
            </a:r>
          </a:p>
          <a:p>
            <a:pPr marL="0" lvl="0" indent="0">
              <a:buNone/>
            </a:pPr>
            <a:r>
              <a:rPr lang="en-US" sz="2400" dirty="0">
                <a:solidFill>
                  <a:prstClr val="black"/>
                </a:solidFill>
              </a:rPr>
              <a:t> </a:t>
            </a:r>
            <a:r>
              <a:rPr lang="en-US" sz="2400" dirty="0" smtClean="0">
                <a:solidFill>
                  <a:prstClr val="black"/>
                </a:solidFill>
              </a:rPr>
              <a:t>    (more generally, ideal fluid on an </a:t>
            </a:r>
            <a:r>
              <a:rPr lang="en-US" sz="2400" i="1" dirty="0">
                <a:solidFill>
                  <a:prstClr val="black"/>
                </a:solidFill>
              </a:rPr>
              <a:t>n</a:t>
            </a:r>
            <a:r>
              <a:rPr lang="en-US" sz="2400" dirty="0" smtClean="0">
                <a:solidFill>
                  <a:prstClr val="black"/>
                </a:solidFill>
              </a:rPr>
              <a:t>-dimensional manifold       )</a:t>
            </a:r>
          </a:p>
          <a:p>
            <a:pPr lvl="0"/>
            <a:endParaRPr lang="en-US" sz="24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en-US" sz="2400" dirty="0" smtClean="0">
                <a:solidFill>
                  <a:prstClr val="black"/>
                </a:solidFill>
              </a:rPr>
              <a:t>            </a:t>
            </a:r>
            <a:endParaRPr lang="en-US" sz="2400" dirty="0">
              <a:solidFill>
                <a:prstClr val="black"/>
              </a:solidFill>
            </a:endParaRPr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     </a:t>
            </a:r>
            <a:r>
              <a:rPr lang="en-US" sz="2400" dirty="0" smtClean="0"/>
              <a:t>Arnold (`66),  Marsden and Weinstein (`83), Morrison (`82)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 The </a:t>
            </a:r>
            <a:r>
              <a:rPr lang="en-US" sz="2400" dirty="0" err="1" smtClean="0"/>
              <a:t>vorticity</a:t>
            </a:r>
            <a:r>
              <a:rPr lang="en-US" sz="2400" dirty="0" smtClean="0"/>
              <a:t> two-form is an element of       ---dual of the Lie algebra of divergence-free velocity fields in</a:t>
            </a:r>
          </a:p>
        </p:txBody>
      </p:sp>
      <p:pic>
        <p:nvPicPr>
          <p:cNvPr id="9" name="Picture 8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983905" y="2133600"/>
            <a:ext cx="398095" cy="281354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 descr="txp_fig.png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/>
          </a:blip>
          <a:stretch>
            <a:fillRect/>
          </a:stretch>
        </p:blipFill>
        <p:spPr>
          <a:xfrm>
            <a:off x="3904291" y="3038254"/>
            <a:ext cx="1963109" cy="695546"/>
          </a:xfrm>
          <a:prstGeom prst="rect">
            <a:avLst/>
          </a:prstGeom>
          <a:noFill/>
        </p:spPr>
      </p:pic>
      <p:pic>
        <p:nvPicPr>
          <p:cNvPr id="6" name="Picture 5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257016" y="1706371"/>
            <a:ext cx="439184" cy="274829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4" name="Picture 3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764079" y="703538"/>
            <a:ext cx="580504" cy="363262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Picture 9" descr="txp_fig.png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/>
          </a:blip>
          <a:stretch>
            <a:fillRect/>
          </a:stretch>
        </p:blipFill>
        <p:spPr>
          <a:xfrm>
            <a:off x="5942798" y="5029200"/>
            <a:ext cx="315367" cy="315367"/>
          </a:xfrm>
          <a:prstGeom prst="rect">
            <a:avLst/>
          </a:prstGeom>
          <a:noFill/>
        </p:spPr>
      </p:pic>
      <p:pic>
        <p:nvPicPr>
          <p:cNvPr id="12" name="Picture 11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324600" y="5410200"/>
            <a:ext cx="439184" cy="274829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194173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Singular distributions of </a:t>
            </a:r>
            <a:r>
              <a:rPr lang="en-US" sz="3200" dirty="0" err="1" smtClean="0"/>
              <a:t>vorticity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Autofit/>
          </a:bodyPr>
          <a:lstStyle/>
          <a:p>
            <a:r>
              <a:rPr lang="en-US" sz="2400" dirty="0" smtClean="0"/>
              <a:t>Preservation of </a:t>
            </a:r>
            <a:r>
              <a:rPr lang="en-US" sz="2400" dirty="0" err="1" smtClean="0"/>
              <a:t>coadjoint</a:t>
            </a:r>
            <a:r>
              <a:rPr lang="en-US" sz="2400" dirty="0" smtClean="0"/>
              <a:t> orbits : A </a:t>
            </a:r>
            <a:r>
              <a:rPr lang="en-US" sz="2400" dirty="0" err="1" smtClean="0"/>
              <a:t>vorticity</a:t>
            </a:r>
            <a:r>
              <a:rPr lang="en-US" sz="2400" dirty="0" smtClean="0"/>
              <a:t> two-form, evolving by Lie-Poisson dynamics, remains on the same </a:t>
            </a:r>
            <a:r>
              <a:rPr lang="en-US" sz="2400" dirty="0" err="1" smtClean="0"/>
              <a:t>coadjoint</a:t>
            </a:r>
            <a:r>
              <a:rPr lang="en-US" sz="2400" dirty="0" smtClean="0"/>
              <a:t> orbit of       (</a:t>
            </a:r>
            <a:r>
              <a:rPr lang="en-US" sz="2400" dirty="0"/>
              <a:t>M</a:t>
            </a:r>
            <a:r>
              <a:rPr lang="en-US" sz="2400" dirty="0" smtClean="0"/>
              <a:t>arsden and Weinstein (‘83))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</a:t>
            </a:r>
          </a:p>
          <a:p>
            <a:r>
              <a:rPr lang="en-US" sz="2400" dirty="0" smtClean="0"/>
              <a:t>Singular </a:t>
            </a:r>
            <a:r>
              <a:rPr lang="en-US" sz="2400" dirty="0" err="1"/>
              <a:t>vorticity</a:t>
            </a:r>
            <a:r>
              <a:rPr lang="en-US" sz="2400" dirty="0"/>
              <a:t> </a:t>
            </a:r>
            <a:r>
              <a:rPr lang="en-US" sz="2400" dirty="0" smtClean="0"/>
              <a:t>distributions: in the context of classical fluids,  can be viewed as idealized models of coherent </a:t>
            </a:r>
            <a:r>
              <a:rPr lang="en-US" sz="2400" dirty="0" err="1" smtClean="0"/>
              <a:t>vorticity</a:t>
            </a:r>
            <a:r>
              <a:rPr lang="en-US" sz="2400" dirty="0" smtClean="0"/>
              <a:t>. Examples of singular </a:t>
            </a:r>
            <a:r>
              <a:rPr lang="en-US" sz="2400" dirty="0" err="1" smtClean="0"/>
              <a:t>vorticity</a:t>
            </a:r>
            <a:r>
              <a:rPr lang="en-US" sz="2400" dirty="0" smtClean="0"/>
              <a:t> distributions: 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            ----point vortices in        ,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            ----vortex filaments  in  </a:t>
            </a: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Point vortex and vortex filament models are popular with engineers, mathematicians and physicists!</a:t>
            </a:r>
          </a:p>
          <a:p>
            <a:endParaRPr lang="en-US" sz="2400" dirty="0"/>
          </a:p>
          <a:p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76668" y="4267200"/>
            <a:ext cx="428732" cy="341207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Picture 4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046675" y="4687993"/>
            <a:ext cx="439725" cy="341207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" name="Picture 9" descr="txp_fig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/>
          </a:blip>
          <a:stretch>
            <a:fillRect/>
          </a:stretch>
        </p:blipFill>
        <p:spPr>
          <a:xfrm>
            <a:off x="3124200" y="2275433"/>
            <a:ext cx="315367" cy="31536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886400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prstClr val="black"/>
                </a:solidFill>
              </a:rPr>
              <a:t>Singular distributions of </a:t>
            </a:r>
            <a:r>
              <a:rPr lang="en-US" sz="3200" dirty="0" err="1" smtClean="0">
                <a:solidFill>
                  <a:prstClr val="black"/>
                </a:solidFill>
              </a:rPr>
              <a:t>vorticity</a:t>
            </a:r>
            <a:r>
              <a:rPr lang="en-US" sz="3200" dirty="0" smtClean="0">
                <a:solidFill>
                  <a:prstClr val="black"/>
                </a:solidFill>
              </a:rPr>
              <a:t>   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 smtClean="0"/>
          </a:p>
          <a:p>
            <a:pPr>
              <a:buFont typeface="Wingdings" pitchFamily="2" charset="2"/>
              <a:buChar char="Ø"/>
            </a:pPr>
            <a:r>
              <a:rPr lang="en-US" sz="2400" u="sng" dirty="0" smtClean="0"/>
              <a:t>point vortices in</a:t>
            </a:r>
            <a:r>
              <a:rPr lang="en-US" sz="2400" dirty="0" smtClean="0"/>
              <a:t>                                    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                                                  phase space                                                </a:t>
            </a:r>
          </a:p>
          <a:p>
            <a:pPr>
              <a:buNone/>
            </a:pPr>
            <a:r>
              <a:rPr lang="en-US" sz="2400" dirty="0" smtClean="0"/>
              <a:t>     </a:t>
            </a:r>
          </a:p>
          <a:p>
            <a:pPr>
              <a:buNone/>
            </a:pPr>
            <a:r>
              <a:rPr lang="en-US" sz="2400" dirty="0" smtClean="0"/>
              <a:t>                                                   Poisson brackets</a:t>
            </a:r>
          </a:p>
          <a:p>
            <a:pPr>
              <a:buNone/>
            </a:pPr>
            <a:r>
              <a:rPr lang="en-US" sz="2400" dirty="0" smtClean="0"/>
              <a:t>                                                                      </a:t>
            </a:r>
          </a:p>
          <a:p>
            <a:pPr>
              <a:buFont typeface="Wingdings" pitchFamily="2" charset="2"/>
              <a:buChar char="Ø"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  </a:t>
            </a:r>
          </a:p>
          <a:p>
            <a:endParaRPr lang="en-US" sz="2400" dirty="0"/>
          </a:p>
        </p:txBody>
      </p:sp>
      <p:pic>
        <p:nvPicPr>
          <p:cNvPr id="4" name="Picture 6" descr="txp_fi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71800" y="2057400"/>
            <a:ext cx="379413" cy="315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7" descr="Nptvortex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14300" y="3352800"/>
            <a:ext cx="6210300" cy="3902194"/>
          </a:xfrm>
          <a:prstGeom prst="rect">
            <a:avLst/>
          </a:prstGeom>
          <a:noFill/>
        </p:spPr>
      </p:pic>
      <p:pic>
        <p:nvPicPr>
          <p:cNvPr id="6" name="Picture 9" descr="txp_fig"/>
          <p:cNvPicPr>
            <a:picLocks noChangeAspect="1" noChangeArrowheads="1"/>
          </p:cNvPicPr>
          <p:nvPr>
            <p:custDataLst>
              <p:tags r:id="rId2"/>
            </p:custDataLst>
          </p:nvPr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15000" y="2974238"/>
            <a:ext cx="963932" cy="37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" name="Picture 7" descr="txp_fig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/>
          </a:blip>
          <a:stretch>
            <a:fillRect/>
          </a:stretch>
        </p:blipFill>
        <p:spPr>
          <a:xfrm>
            <a:off x="4030032" y="4876800"/>
            <a:ext cx="4030989" cy="1372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prstClr val="black"/>
                </a:solidFill>
              </a:rPr>
              <a:t>Singular distributions of </a:t>
            </a:r>
            <a:r>
              <a:rPr lang="en-US" sz="3200" dirty="0" err="1" smtClean="0">
                <a:solidFill>
                  <a:prstClr val="black"/>
                </a:solidFill>
              </a:rPr>
              <a:t>vorticity</a:t>
            </a:r>
            <a:r>
              <a:rPr lang="en-US" sz="3200" dirty="0" smtClean="0">
                <a:solidFill>
                  <a:prstClr val="black"/>
                </a:solidFill>
              </a:rPr>
              <a:t>       </a:t>
            </a:r>
            <a:endParaRPr lang="en-US" sz="3200" b="1" dirty="0"/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990600"/>
            <a:ext cx="8229600" cy="256698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2400" u="sng" dirty="0" smtClean="0"/>
          </a:p>
          <a:p>
            <a:pPr>
              <a:buFont typeface="Wingdings" pitchFamily="2" charset="2"/>
              <a:buChar char="Ø"/>
            </a:pPr>
            <a:r>
              <a:rPr lang="en-US" sz="2400" u="sng" dirty="0" smtClean="0"/>
              <a:t>vortex filaments </a:t>
            </a:r>
            <a:r>
              <a:rPr lang="en-US" sz="2400" u="sng" dirty="0"/>
              <a:t>in 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phase </a:t>
            </a:r>
            <a:r>
              <a:rPr lang="en-US" sz="2400" dirty="0"/>
              <a:t>space: </a:t>
            </a:r>
            <a:r>
              <a:rPr lang="en-US" sz="2400" dirty="0" smtClean="0"/>
              <a:t>space </a:t>
            </a:r>
            <a:r>
              <a:rPr lang="en-US" sz="2400" dirty="0"/>
              <a:t>of </a:t>
            </a:r>
            <a:r>
              <a:rPr lang="en-US" sz="2400" dirty="0" smtClean="0"/>
              <a:t>images of </a:t>
            </a:r>
            <a:r>
              <a:rPr lang="en-US" sz="2400" i="1" dirty="0" smtClean="0"/>
              <a:t>N </a:t>
            </a:r>
            <a:r>
              <a:rPr lang="en-US" sz="2400" dirty="0"/>
              <a:t>smooth </a:t>
            </a:r>
            <a:r>
              <a:rPr lang="en-US" sz="2400" dirty="0" smtClean="0"/>
              <a:t>maps     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                        (modulo re-</a:t>
            </a:r>
            <a:r>
              <a:rPr lang="en-US" sz="2400" dirty="0" err="1" smtClean="0"/>
              <a:t>parametrizations</a:t>
            </a:r>
            <a:r>
              <a:rPr lang="en-US" sz="2400" dirty="0" smtClean="0"/>
              <a:t>),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                         infinite-dimensional space</a:t>
            </a:r>
            <a:endParaRPr lang="en-US" sz="2400" dirty="0"/>
          </a:p>
          <a:p>
            <a:pPr>
              <a:buFont typeface="Wingdings" pitchFamily="2" charset="2"/>
              <a:buNone/>
            </a:pPr>
            <a:endParaRPr lang="en-US" sz="2400" dirty="0"/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Poisson brackets </a:t>
            </a:r>
            <a:endParaRPr lang="en-US" sz="2400" dirty="0"/>
          </a:p>
          <a:p>
            <a:pPr>
              <a:buFont typeface="Wingdings" pitchFamily="2" charset="2"/>
              <a:buNone/>
            </a:pPr>
            <a:endParaRPr lang="en-US" sz="2400" dirty="0"/>
          </a:p>
          <a:p>
            <a:pPr>
              <a:buFont typeface="Wingdings" pitchFamily="2" charset="2"/>
              <a:buNone/>
            </a:pPr>
            <a:endParaRPr lang="en-US" sz="2400" dirty="0"/>
          </a:p>
          <a:p>
            <a:pPr>
              <a:buFont typeface="Wingdings" pitchFamily="2" charset="2"/>
              <a:buNone/>
            </a:pPr>
            <a:endParaRPr lang="en-US" sz="2400" dirty="0"/>
          </a:p>
          <a:p>
            <a:pPr>
              <a:buFont typeface="Wingdings" pitchFamily="2" charset="2"/>
              <a:buNone/>
            </a:pPr>
            <a:endParaRPr lang="en-US" sz="2400" dirty="0" smtClean="0"/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(functional derivatives  identified 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with normal vector fields on curves)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 </a:t>
            </a:r>
            <a:endParaRPr lang="en-US" sz="2400" dirty="0"/>
          </a:p>
        </p:txBody>
      </p:sp>
      <p:pic>
        <p:nvPicPr>
          <p:cNvPr id="139268" name="Picture 4" descr="txp_fig"/>
          <p:cNvPicPr>
            <a:picLocks noChangeAspect="1" noChangeArrowheads="1"/>
          </p:cNvPicPr>
          <p:nvPr>
            <p:custDataLst>
              <p:tags r:id="rId1"/>
            </p:custDataLst>
          </p:nvPr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76600" y="1512888"/>
            <a:ext cx="379413" cy="31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" name="Content Placeholder 1" descr="txp_fig"/>
          <p:cNvPicPr>
            <a:picLocks noGrp="1" noChangeAspect="1"/>
          </p:cNvPicPr>
          <p:nvPr>
            <p:ph sz="half" idx="2"/>
            <p:custDataLst>
              <p:tags r:id="rId2"/>
            </p:custDataLst>
          </p:nvPr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29400" y="1828800"/>
            <a:ext cx="1726307" cy="442647"/>
          </a:xfr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9271" name="Picture 7" descr="NRings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419600" y="3276600"/>
            <a:ext cx="4305300" cy="3390900"/>
          </a:xfrm>
          <a:prstGeom prst="rect">
            <a:avLst/>
          </a:prstGeom>
          <a:noFill/>
        </p:spPr>
      </p:pic>
      <p:pic>
        <p:nvPicPr>
          <p:cNvPr id="5" name="Picture 4" descr="txp_fig.png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89131" y="4267200"/>
            <a:ext cx="4352454" cy="1359490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prstClr val="black"/>
                </a:solidFill>
              </a:rPr>
              <a:t>Singular distributions of </a:t>
            </a:r>
            <a:r>
              <a:rPr lang="en-US" sz="3200" dirty="0" err="1">
                <a:solidFill>
                  <a:prstClr val="black"/>
                </a:solidFill>
              </a:rPr>
              <a:t>vorticity</a:t>
            </a:r>
            <a:endParaRPr lang="en-US" sz="32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/>
              <a:t>Marsden and Weinstein (</a:t>
            </a:r>
            <a:r>
              <a:rPr lang="en-US" sz="2400" dirty="0" smtClean="0"/>
              <a:t>’83) : The Poisson brackets/</a:t>
            </a:r>
            <a:r>
              <a:rPr lang="en-US" sz="2400" dirty="0" err="1" smtClean="0"/>
              <a:t>symplectic</a:t>
            </a:r>
            <a:r>
              <a:rPr lang="en-US" sz="2400" dirty="0" smtClean="0"/>
              <a:t> structures for both models are obtained from the formula for the </a:t>
            </a:r>
            <a:r>
              <a:rPr lang="en-US" sz="2400" dirty="0" err="1" smtClean="0"/>
              <a:t>symplectic</a:t>
            </a:r>
            <a:r>
              <a:rPr lang="en-US" sz="2400" dirty="0" smtClean="0"/>
              <a:t> structure       of </a:t>
            </a:r>
            <a:r>
              <a:rPr lang="en-US" sz="2400" dirty="0" err="1" smtClean="0"/>
              <a:t>coadjoint</a:t>
            </a:r>
            <a:r>
              <a:rPr lang="en-US" sz="2400" dirty="0" smtClean="0"/>
              <a:t> orbits (c.o.) of </a:t>
            </a:r>
            <a:r>
              <a:rPr lang="en-US" sz="2400" dirty="0" err="1" smtClean="0"/>
              <a:t>vorticity</a:t>
            </a:r>
            <a:r>
              <a:rPr lang="en-US" sz="2400" dirty="0" smtClean="0"/>
              <a:t> two-forms </a:t>
            </a:r>
            <a:endParaRPr lang="en-US" sz="2400" dirty="0"/>
          </a:p>
          <a:p>
            <a:endParaRPr lang="en-US" sz="2400" dirty="0" smtClean="0"/>
          </a:p>
          <a:p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     </a:t>
            </a:r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     where             are divergence-free velocity fields. </a:t>
            </a:r>
          </a:p>
          <a:p>
            <a:r>
              <a:rPr lang="en-US" sz="2400" dirty="0" smtClean="0"/>
              <a:t>M &amp; W derived this from the general </a:t>
            </a:r>
            <a:r>
              <a:rPr lang="en-US" sz="2400" dirty="0" err="1" smtClean="0"/>
              <a:t>Kirillov-Kostant-Soureau</a:t>
            </a:r>
            <a:r>
              <a:rPr lang="en-US" sz="2400" dirty="0" smtClean="0"/>
              <a:t> formula for the </a:t>
            </a:r>
            <a:r>
              <a:rPr lang="en-US" sz="2400" dirty="0" err="1" smtClean="0"/>
              <a:t>symplectic</a:t>
            </a:r>
            <a:r>
              <a:rPr lang="en-US" sz="2400" dirty="0" smtClean="0"/>
              <a:t> structure of </a:t>
            </a:r>
            <a:r>
              <a:rPr lang="en-US" sz="2400" dirty="0" err="1" smtClean="0"/>
              <a:t>coadjoint</a:t>
            </a:r>
            <a:r>
              <a:rPr lang="en-US" sz="2400" dirty="0" smtClean="0"/>
              <a:t> orbits </a:t>
            </a:r>
          </a:p>
        </p:txBody>
      </p:sp>
      <p:pic>
        <p:nvPicPr>
          <p:cNvPr id="32" name="Picture 31" descr="txp_fig.png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65542" y="3429000"/>
            <a:ext cx="5835131" cy="1430384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5" name="Picture 24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553200" y="2391833"/>
            <a:ext cx="307808" cy="275167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7" name="Picture 26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181600" y="2853595"/>
            <a:ext cx="258888" cy="194405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pattFill prst="pct5">
                  <a:fgClr>
                    <a:srgbClr val="FFFFFF">
                      <a:alpha val="0"/>
                    </a:srgbClr>
                  </a:fgClr>
                  <a:bgClr>
                    <a:srgbClr val="FFFFFF">
                      <a:alpha val="0"/>
                    </a:srgbClr>
                  </a:bgClr>
                </a:patt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9" name="Picture 28" descr="txp_fig.png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28800" y="5486400"/>
            <a:ext cx="562738" cy="246593"/>
          </a:xfrm>
          <a:prstGeom prst="rect">
            <a:avLst/>
          </a:prstGeom>
          <a:noFill/>
          <a:ln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>
                    <a:alpha val="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7357" dir="2700000" rotWithShape="0">
                    <a:scrgbClr r="0" g="0" b="0"/>
                  </a:outerShdw>
                </a:effectLst>
              </a14:hiddenEffects>
            </a:ext>
            <a:ext uri="{31F19639-BCED-4A60-ADC4-E9642A236FB7}">
              <a14:hiddenScene3d xmlns:a14="http://schemas.microsoft.com/office/drawing/2010/main">
                <a:camera prst="orthographicFront">
                  <a:rot lat="0" lon="0" rev="0"/>
                </a:camera>
                <a:lightRig rig="threePt" dir="t">
                  <a:rot lat="0" lon="0" rev="0"/>
                </a:lightRig>
              </a14:hiddenScene3d>
            </a:ext>
            <a:ext uri="{E45631CC-5BF2-4C18-A39C-3461C7D3F71A}">
              <a14:hiddenSp3d xmlns:a14="http://schemas.microsoft.com/office/drawing/2010/main" extrusionH="457200">
                <a:contourClr>
                  <a:srgbClr val="000000"/>
                </a:contourClr>
              </a14:hiddenSp3d>
            </a:ex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44266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C:\gs\gs8.54\bin\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2"/>
  <p:tag name="DEFAULTFONTSIZE" val="10"/>
  <p:tag name="DEFAULTWIDTH" val="425"/>
  <p:tag name="DEFAULTHEIGHT" val="284"/>
  <p:tag name="FIRSTSHASHI@NIK6ONNFUVWXY5K9" val="456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times,amssymb,euscript,epsfig,latexsym,amsmath}&#10;\usepackage{graphicx}&#10;\usepackage{color}&#10;\begin{document}&#10;$v^{\flat}$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20"/>
  <p:tag name="PICTUREFILESIZE" val="1276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times,amssymb,euscript,epsfig,latexsym,amsmath}&#10;\usepackage{graphicx}&#10;\usepackage{color}&#10;\begin{document}&#10;\begin{align*}&#10;\omega_{\Sigma}&#10;\end{align*}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29"/>
  <p:tag name="PICTUREFILESIZE" val="1276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v_{SI}(p)&amp;= \Gamma \int_{\Sigma}   ((\nabla  G \cdot n_2)  n_1-(\nabla  G \cdot n_1)  n_2) ds_1 \wedge ds_2, \quad m,p \in \Sigma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279"/>
  <p:tag name="PICTUREFILESIZE" val="18640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(n_1,n_2,t_1,t_2)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59"/>
  <p:tag name="PICTUREFILESIZE" val="5564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$t_1,t_2 \in T_m\Sigma, \quad n_1,n_2 \in N_m$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23"/>
  <p:tag name="PICTUREFILESIZE" val="8064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 ds_i(t_j)=\delta_{ij} 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55"/>
  <p:tag name="PICTUREFILESIZE" val="4564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$m \rightarrow p, \: v_{SI}(p)$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66"/>
  <p:tag name="PICTUREFILESIZE" val="4064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$(s_1,\theta)$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27"/>
  <p:tag name="PICTUREFILESIZE" val="2872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$p$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8"/>
  <p:tag name="PICTUREFILESIZE" val="77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$s_1=0$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29"/>
  <p:tag name="PICTUREFILESIZE" val="1872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$r(s_1,\theta)$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33"/>
  <p:tag name="PICTUREFILESIZE" val="337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${\bf d}$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14"/>
  <p:tag name="PICTUREFILESIZE" val="776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$(n_1,n_2,t_1,t_2)(s_1,\theta)$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86"/>
  <p:tag name="PICTUREFILESIZE" val="7756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$\theta_1=$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21"/>
  <p:tag name="PICTUREFILESIZE" val="1776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$s_1$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0"/>
  <p:tag name="PICTUREFILESIZE" val="1276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&amp;s_1,s_2:{\rm  arc-length \; parameters} \\&#10;&amp;s_2=f(s_1,\theta), \\&#10;&amp; \hspace{0.3in} \rightarrow s_1 \theta, \; {\rm as} \; s_1  \rightarrow 0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36"/>
  <p:tag name="PICTUREFILESIZE" val="15388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&amp;v_{SI,reg}(p) \\&#10;&amp;= \frac{- \Gamma}{\pi^2} \log \epsilon  \int_0^{2 \pi} \left[ \left(  t_1(0,\theta) \cdot \frac{\partial n_2(0)}{\partial s_1} \right)n_1(0) - \left(  t_1(0,\theta) \cdot \frac{\partial n_1(0)}{\partial s_1}\right)n_2(0)  \right] d \theta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326"/>
  <p:tag name="PICTUREFILESIZE" val="28348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$(n_1(0),n_2(0),t_1(0,\theta),t_2(0, \theta))$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29"/>
  <p:tag name="PICTUREFILESIZE" val="992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$p (s_1=0)$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42"/>
  <p:tag name="PICTUREFILESIZE" val="2968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$\epsilon$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6"/>
  <p:tag name="PICTUREFILESIZE" val="776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$v_{SI,reg}(p)$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44"/>
  <p:tag name="PICTUREFILESIZE" val="325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  \int_{\mathbb{R}^4} \omega_{\Sigma} \left(u,v \right) \mu &amp;=&#10; \Gamma \int_\Sigma  dn_{1} \wedge dn_{2} \;(u_n,v_n) \; \nu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85"/>
  <p:tag name="PICTUREFILESIZE" val="12852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hyperref}&#10;\usepackage{times,amssymb,euscript,epsfig,latexsym,amsmath}&#10;\usepackage{graphicx}&#10;\usepackage{color}&#10;\begin{document}&#10;\[{\bf d}\omega=0\]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71"/>
  <p:tag name="PICTUREFILESIZE" val="1872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$\mathcal{P}$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1"/>
  <p:tag name="PICTUREFILESIZE" val="77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$\Sigma: S^2 \rightarrow \mathbb{R}^4$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55"/>
  <p:tag name="PICTUREFILESIZE" val="3372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$\Sigma: \mathbb{R}^2 \rightarrow \mathbb{R}^4$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56"/>
  <p:tag name="PICTUREFILESIZE" val="3372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$T_\mathfrak{p}\mathcal{P}$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21"/>
  <p:tag name="PICTUREFILESIZE" val="177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$\Sigma$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9"/>
  <p:tag name="PICTUREFILESIZE" val="776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$u_n$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4"/>
  <p:tag name="PICTUREFILESIZE" val="127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$\mathcal{P}$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1"/>
  <p:tag name="PICTUREFILESIZE" val="77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mathcal{A}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1"/>
  <p:tag name="PICTUREFILESIZE" val="776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{\bf d} \delta \mathcal{A}&amp;=\omega, \quad (\delta \mathcal{A}=v^{\flat}, \; {\bf d}\mathcal{A}=0)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37"/>
  <p:tag name="PICTUREFILESIZE" val="8064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omega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9"/>
  <p:tag name="PICTUREFILESIZE" val="77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hyperref}&#10;\usepackage{times,amssymb,euscript,epsfig,latexsym,amsmath}&#10;\usepackage{graphicx}&#10;\usepackage{color}&#10;\begin{document}&#10;$\omega_{{\rm vec}}=\nabla \times v$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128"/>
  <p:tag name="PICTUREFILESIZE" val="3064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mathcal{A}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1"/>
  <p:tag name="PICTUREFILESIZE" val="77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omega_\Sigma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4"/>
  <p:tag name="PICTUREFILESIZE" val="1276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mathcal{A}_{\Sigma}(m)&amp;=\Gamma \int_{\Sigma}  \frac{1}{\pi^2 (\mid r(m)-r(p) \mid^2)} \nu_p, \quad m \in \mathbb{R}^4, p \in \Sigma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239"/>
  <p:tag name="PICTUREFILESIZE" val="17352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 K.E.&amp;=\frac{1}{2} \int_{\mathbb{R}^4} v^{\flat} \wedge \star v^{\flat}, \\&#10;&amp;= \frac{1}{2} \int_{\mathbb{R}^4} \omega \wedge \star \mathcal{A} \quad[{\rm integration \; by \; parts}]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94"/>
  <p:tag name="PICTUREFILESIZE" val="13252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 K.E.&amp;=\frac{\Gamma}{2} \int_{\Sigma} A_{\Sigma}(m) \nu, \quad m \in \Sigma \nonumber \\&#10;    &amp;=\frac{\Gamma^2}{2 } \int_{\Sigma} \int_{\Sigma}  \frac{1}{\pi^2 (\mid r(m)-r(p) \mid^2)} \nu_p \; \nu_m, \quad m,p \in \Sigma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243"/>
  <p:tag name="PICTUREFILESIZE" val="23004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$\mathcal{P}$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1"/>
  <p:tag name="PICTUREFILESIZE" val="77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$m \rightarrow p$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32"/>
  <p:tag name="PICTUREFILESIZE" val="177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 K.E._{reg}&amp;:=  \frac{-\Gamma^2}{\pi} \log \epsilon \int_\Sigma  \; \nu=: &#10;H(\Sigma)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56"/>
  <p:tag name="PICTUREFILESIZE" val="9024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&amp; v_{SI,reg}(p) \\&#10;&amp;=\frac{\Gamma^2}{\pi} \log (\epsilon) R_{-\pi/2} \cdot \left(\underbrace{\frac{\partial n_1 }{\partial s_1} \cdot t_1 + \frac{\partial n_1 }{\partial s_2} \cdot t_2}_{n_1 \; {\rm component}}, \underbrace{\frac{\partial n_2  }{\partial s_1} \cdot t_1 + \frac{\partial n_2 }{\partial s_2} \cdot t_2}_{n_2 \;{\rm component}} \right)(p)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285"/>
  <p:tag name="PICTUREFILESIZE" val="35612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$X_{H}(\mathfrak{p}) \equiv v_{SI,reg} $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73"/>
  <p:tag name="PICTUREFILESIZE" val="475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template"/>
  <p:tag name="SOURCE" val="TPT1  equation n=2,3  template TPT1  env TPENV1  fore 0  back 16777215  eqnno 1"/>
  <p:tag name="FILENAME" val="TP_tmp"/>
  <p:tag name="ORIGWIDTH" val="36"/>
  <p:tag name="PICTUREFILESIZE" val="2564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$v_{SI,reg}(p)$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44"/>
  <p:tag name="PICTUREFILESIZE" val="3256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mathbb{R}^3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4"/>
  <p:tag name="PICTUREFILESIZE" val="127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kappa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8"/>
  <p:tag name="PICTUREFILESIZE" val="77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 \mathfrak{S}(V)(p)&amp;:=-\left&lt; \left&lt; ({\bf D}n(p) \cdot V), V \right&gt; \right&gt;, \quad V \in T_p \sigma, \: p \in \sigma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225"/>
  <p:tag name="PICTUREFILESIZE" val="1373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sigma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9"/>
  <p:tag name="PICTUREFILESIZE" val="776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n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9"/>
  <p:tag name="PICTUREFILESIZE" val="776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 \kappa(p)=\frac{1}{2} \left(\mathfrak{S}(t_1)+ \mathfrak{S}(t_2) \right)(p), \quad t_1,t_2 \in T_p \sigma, 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91"/>
  <p:tag name="PICTUREFILESIZE" val="13428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$(n,t_1,t_2)$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40"/>
  <p:tag name="PICTUREFILESIZE" val="3564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Sigma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9"/>
  <p:tag name="PICTUREFILESIZE" val="776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mathbb{R}^4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4"/>
  <p:tag name="PICTUREFILESIZE" val="127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template"/>
  <p:tag name="SOURCE" val="TPT1  equation n \ge 4  template TPT1  env TPENV1  fore 0  back 16777215  eqnno 1"/>
  <p:tag name="FILENAME" val="TP_tmp"/>
  <p:tag name="ORIGWIDTH" val="27"/>
  <p:tag name="PICTUREFILESIZE" val="1968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(n_1,n_2,t_1,t_2)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59"/>
  <p:tag name="PICTUREFILESIZE" val="5564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  \mathfrak{S}_1(V)(p)&amp;:=-\left&lt; \left&lt; ({\bf D}n_1(p) \cdot V), V \right&gt; \right&gt;, \\&#10; \mathfrak{S}_2(V)(p)&amp;:=-\left&lt; \left&lt; ({\bf D}n_2(p) \cdot V), V \right&gt; \right&gt;, \quad V \in T_p \Sigma,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208"/>
  <p:tag name="PICTUREFILESIZE" val="25216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mathfrak{K}(p)&amp;=\sum_{i=1}^2\frac{1}{2} \left(\mathfrak{S}_i(t_1)+ \mathfrak{S}_i(t_2)\right)(p)n_i(p)  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71"/>
  <p:tag name="PICTUREFILESIZE" val="15140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$\mathfrak{K}(p)$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22"/>
  <p:tag name="PICTUREFILESIZE" val="2276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&amp; v_{SI,reg}(p) \\&#10;&amp;=\frac{\Gamma^2}{\pi} \log (\epsilon) R_{-\pi/2} \cdot \left(\underbrace{\frac{\partial n_1 }{\partial s_1} \cdot t_1 + \frac{\partial n_1 }{\partial s_2} \cdot t_2}_{n_1 \; {\rm component}}, \underbrace{\frac{\partial n_2  }{\partial s_1} \cdot t_1 + \frac{\partial n_2 }{\partial s_2} \cdot t_2}_{n_2 \;{\rm component}} \right)(p)\\&#10;&amp;=-\frac{2\Gamma^2}{\pi} \log (\epsilon) R_{-\pi/2} \cdot \mathfrak{K}(p)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285"/>
  <p:tag name="PICTUREFILESIZE" val="44380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 \frac{1}{2 \pi}\int_0^{2 \pi} \left[ \left(  t_1(0,\theta) \cdot \frac{\partial n_2(0)}{\partial s_1} \right) \right]&amp;=-\mathfrak{K}(p) \cdot n_2(0) \\&#10;  \frac{1}{2 \pi}\int_0^{2 \pi} \left[ \left(  t_1(0,\theta) \cdot \frac{\partial n_1(0)}{\partial s_1}\right) \right] d \theta&amp;=-\mathfrak{K}(p) \cdot n_1(0)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213"/>
  <p:tag name="PICTUREFILESIZE" val="32348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&amp; v_{SI,reg}(p)=-\frac{2\Gamma^2}{\pi} \log (\epsilon) R_{-\pi/2} \cdot \mathfrak{K}(p)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63"/>
  <p:tag name="PICTUREFILESIZE" val="12024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omega \wedge \omega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27"/>
  <p:tag name="PICTUREFILESIZE" val="1776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mathbb{R}^3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4"/>
  <p:tag name="PICTUREFILESIZE" val="1276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mathbb{R}^2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4"/>
  <p:tag name="PICTUREFILESIZE" val="127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times,amssymb,euscript,epsfig,latexsym,amsmath}&#10;\usepackage{graphicx}&#10;\usepackage{color}&#10;\begin{document}&#10;$\mathbb{R}^n$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27"/>
  <p:tag name="PICTUREFILESIZE" val="1276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omega \wedge \omega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27"/>
  <p:tag name="PICTUREFILESIZE" val="1776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omega \wedge \omega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27"/>
  <p:tag name="PICTUREFILESIZE" val="1776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omega \wedge \omega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27"/>
  <p:tag name="PICTUREFILESIZE" val="1776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frac{\partial (\omega \wedge \omega)}{\partial t}+ \mathcal{L}_v (\omega \wedge \omega)=0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16"/>
  <p:tag name="PICTUREFILESIZE" val="8256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mathbb{R}^3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4"/>
  <p:tag name="PICTUREFILESIZE" val="1276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$w$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0"/>
  <p:tag name="PICTUREFILESIZE" val="776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mathbb{R}^3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4"/>
  <p:tag name="PICTUREFILESIZE" val="1276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f: \mathbb{R}^3 \rightarrow \mathbb{R}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51"/>
  <p:tag name="PICTUREFILESIZE" val="3276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v:=(w,f)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49"/>
  <p:tag name="PICTUREFILESIZE" val="2660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(x,y,z,o)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43"/>
  <p:tag name="PICTUREFILESIZE" val="2352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times,amssymb,euscript,epsfig,latexsym,amsmath}&#10;\usepackage{graphicx}&#10;\usepackage{color}&#10;\begin{document}&#10;$\mathbb{R}^n$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27"/>
  <p:tag name="PICTUREFILESIZE" val="127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v^{\flat}&amp;=w_1(x,y,z)dx+w_2(x,y,z)dy+w_3(x,y,z)dz + f(x,y,z) do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274"/>
  <p:tag name="PICTUREFILESIZE" val="16696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mathbb{R}^4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4"/>
  <p:tag name="PICTUREFILESIZE" val="1276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v\;({\rm or \;}v^{\flat})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38"/>
  <p:tag name="PICTUREFILESIZE" val="2968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w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9"/>
  <p:tag name="PICTUREFILESIZE" val="776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f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8"/>
  <p:tag name="PICTUREFILESIZE" val="776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omega \wedge \omega &amp;=\left(\tilde{\omega}_{{\rm vec}} \cdot \nabla f \right)dx \wedge dy \wedge dz \wedge do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63"/>
  <p:tag name="PICTUREFILESIZE" val="9140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tilde{\omega}&amp;={\bf d}w^{\flat}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39"/>
  <p:tag name="PICTUREFILESIZE" val="3276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mathbb{R}^n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5"/>
  <p:tag name="PICTUREFILESIZE" val="1276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mathbb{R}^4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4"/>
  <p:tag name="PICTUREFILESIZE" val="1276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m \ge3 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29"/>
  <p:tag name="PICTUREFILESIZE" val="177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begin{document}&#10;$n(n-1)/2$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108"/>
  <p:tag name="PICTUREFILESIZE" val="3872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omega \wedge \omega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27"/>
  <p:tag name="PICTUREFILESIZE" val="1776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times,amssymb,euscript,epsfig,latexsym,amsmath}&#10;\usepackage{graphicx}&#10;\usepackage{color}&#10;\begin{document}&#10;\begin{align*}&#10;\omega&amp;=\omega_{12} dx_1 \wedge dx_2 + \omega_{13} dx_1 \wedge dx_3 + \omega_{14} dx_1 \wedge dx_4   \\&#10; &amp; \hspace{0.5in} + \omega_{23} dx_2 \wedge dx_3 + \omega_{24} dx_2 \wedge dx_4  +\omega_{34} dx_3 \wedge dx_4  &#10;\end{align*}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512"/>
  <p:tag name="PICTUREFILESIZE" val="2650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IDDENFONTSHAPE" val="tru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template"/>
  <p:tag name="SOURCE" val="TPT1  equation n=4  template TPT1  env TPENV1  fore 0  back 16777215  eqnno 1"/>
  <p:tag name="FILENAME" val="TP_tmp"/>
  <p:tag name="ORIGWIDTH" val="27"/>
  <p:tag name="PICTUREFILESIZE" val="1564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times,amssymb,euscript,epsfig,latexsym,amsmath}&#10;\usepackage{graphicx}&#10;\usepackage{color}&#10;\begin{document}&#10;$M$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23"/>
  <p:tag name="PICTUREFILESIZE" val="776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article}&#10;\usepackage{amsmath,amssymb,latexsym,euscript,graphicx,times}&#10;\pagestyle{empty}&#10;\begin{document}&#10;\begin{align*}&#10;\frac{\partial \omega}{\partial t}+ \mathcal{L}_v \omega=0&#10;\end{align*}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425"/>
  <p:tag name="BOXHEIGHT" val="284"/>
  <p:tag name="BOXFONT" val="10"/>
  <p:tag name="BOXWRAP" val="False"/>
  <p:tag name="WORKAROUNDTRANSPARENCYBUG" val="False"/>
  <p:tag name="ALLOWFONTSUBSTITUTION" val="False"/>
  <p:tag name="BITMAPFORMAT" val="pngmono"/>
  <p:tag name="ORIGWIDTH" val="61.98016"/>
  <p:tag name="PICTUREFILESIZE" val="324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times,amssymb,euscript,epsfig,latexsym,amsmath}&#10;\usepackage{graphicx}&#10;\usepackage{color}&#10;\begin{document}&#10;$\mathbb{R}^n$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27"/>
  <p:tag name="PICTUREFILESIZE" val="127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times,amssymb,euscript,epsfig,latexsym,amsmath}&#10;\usepackage{graphicx}&#10;\usepackage{color}&#10;\begin{document}&#10;$\mathbb{R}^n$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27"/>
  <p:tag name="PICTUREFILESIZE" val="127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article}&#10;\usepackage{amsmath,amssymb,latexsym,euscript,graphicx,times}&#10;\pagestyle{empty}&#10;\begin{document}&#10;\begin{align*}&#10;\mathfrak{g}^*&#10;\end{align*}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425"/>
  <p:tag name="BOXHEIGHT" val="284"/>
  <p:tag name="BOXFONT" val="10"/>
  <p:tag name="BOXWRAP" val="False"/>
  <p:tag name="WORKAROUNDTRANSPARENCYBUG" val="False"/>
  <p:tag name="ALLOWFONTSUBSTITUTION" val="False"/>
  <p:tag name="BITMAPFORMAT" val="pngmono"/>
  <p:tag name="ORIGWIDTH" val="9.96"/>
  <p:tag name="PICTUREFILESIZE" val="63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times,amssymb,euscript,epsfig,latexsym,amsmath}&#10;\usepackage{graphicx}&#10;\usepackage{color}&#10;\begin{document}&#10;$\mathbb{R}^n$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27"/>
  <p:tag name="PICTUREFILESIZE" val="127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times,amssymb,euscript,epsfig,latexsym,amsmath}&#10;\usepackage{graphicx}&#10;\usepackage{color}&#10;\begin{document}&#10;$\mathbb{R}^2$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26"/>
  <p:tag name="PICTUREFILESIZE" val="1276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times,amssymb,euscript,epsfig,latexsym,amsmath}&#10;\usepackage{graphicx}&#10;\usepackage{color}&#10;\begin{document}&#10;$\mathbb{R}^3$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27"/>
  <p:tag name="PICTUREFILESIZE" val="127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article}&#10;\usepackage{amsmath,amssymb,latexsym,euscript,graphicx,times}&#10;\pagestyle{empty}&#10;\begin{document}&#10;\begin{align*}&#10;\mathfrak{g}^*&#10;\end{align*}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425"/>
  <p:tag name="BOXHEIGHT" val="284"/>
  <p:tag name="BOXFONT" val="10"/>
  <p:tag name="BOXWRAP" val="False"/>
  <p:tag name="WORKAROUNDTRANSPARENCYBUG" val="False"/>
  <p:tag name="ALLOWFONTSUBSTITUTION" val="False"/>
  <p:tag name="BITMAPFORMAT" val="pngmono"/>
  <p:tag name="ORIGWIDTH" val="9.96"/>
  <p:tag name="PICTUREFILESIZE" val="63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times,amssymb,euscript,epsfig,latexsym,amsmath}&#10;\usepackage{graphicx}&#10;\usepackage{color}&#10;\begin{document}&#10;$\mathbb{R}^2$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26"/>
  <p:tag name="PICTUREFILESIZE" val="1276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article}&#10;\usepackage{amsmath,amssymb,latexsym,euscript,graphicx,times}&#10;\pagestyle{empty}&#10;\begin{document}&#10;\begin{align*}&#10;\mathbb{R}^2&#10;\end{align*}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425"/>
  <p:tag name="BOXHEIGHT" val="284"/>
  <p:tag name="BOXFONT" val="10"/>
  <p:tag name="BOXWRAP" val="False"/>
  <p:tag name="WORKAROUNDTRANSPARENCYBUG" val="False"/>
  <p:tag name="ALLOWFONTSUBSTITUTION" val="False"/>
  <p:tag name="BITMAPFORMAT" val="pngmono"/>
  <p:tag name="ORIGWIDTH" val="12"/>
  <p:tag name="PICTUREFILESIZE" val="794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article}&#10;\usepackage{amsmath,amssymb,latexsym,euscript,graphicx,times}&#10;\pagestyle{empty}&#10;\begin{document}&#10;\begin{align*}&#10;\mathbb{R}^{2N} \backslash \triangle&#10;\end{align*}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425"/>
  <p:tag name="BOXHEIGHT" val="284"/>
  <p:tag name="BOXFONT" val="10"/>
  <p:tag name="BOXWRAP" val="False"/>
  <p:tag name="WORKAROUNDTRANSPARENCYBUG" val="False"/>
  <p:tag name="ALLOWFONTSUBSTITUTION" val="False"/>
  <p:tag name="BITMAPFORMAT" val="pngmono"/>
  <p:tag name="ORIGWIDTH" val="33"/>
  <p:tag name="PICTUREFILESIZE" val="1898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article}&#10;\usepackage{amsmath,amssymb,latexsym,euscript,graphicx,times}&#10;\pagestyle{empty}&#10;\begin{document}&#10;\begin{align*}&#10;&amp; \left\{F,G \right\}\\ &#10;&amp; = \sum_{j=1}^N \frac{1}{\Gamma_j} \left( \frac{\partial F}{\partial x_j}\frac{\partial G}{\partial y_j}- \frac{\partial G}{\partial x_j}\frac{\partial F}{\partial y_j}\right)&#10;\end{align*}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425"/>
  <p:tag name="BOXHEIGHT" val="284"/>
  <p:tag name="BOXFONT" val="10"/>
  <p:tag name="BOXWRAP" val="False"/>
  <p:tag name="WORKAROUNDTRANSPARENCYBUG" val="False"/>
  <p:tag name="ALLOWFONTSUBSTITUTION" val="False"/>
  <p:tag name="BITMAPFORMAT" val="pngmono"/>
  <p:tag name="ORIGWIDTH" val="138.0003"/>
  <p:tag name="PICTUREFILESIZE" val="13969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article}&#10;\usepackage{amsmath,amssymb,latexsym,euscript,graphicx,times}&#10;\pagestyle{empty}&#10;\begin{document}&#10;\begin{align*}&#10;\mathbb{R}^3&#10;\end{align*}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425"/>
  <p:tag name="BOXHEIGHT" val="284"/>
  <p:tag name="BOXFONT" val="10"/>
  <p:tag name="BOXWRAP" val="False"/>
  <p:tag name="WORKAROUNDTRANSPARENCYBUG" val="False"/>
  <p:tag name="ALLOWFONTSUBSTITUTION" val="False"/>
  <p:tag name="BITMAPFORMAT" val="pngmono"/>
  <p:tag name="ORIGWIDTH" val="12"/>
  <p:tag name="PICTUREFILESIZE" val="799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varphi:S^1 \rightarrow \mathbb{R}^3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55"/>
  <p:tag name="PICTUREFILESIZE" val="3776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&amp;\left\{F,G \right \} \\&#10;&amp;= \sum_{j=1}^N \frac{1}{\Gamma_j} \oint_{C_j} \left&lt; \frac{\delta F}{\delta C_j} \times \frac{\delta G}{\delta C_j}, \mathbf{t}_j \right&gt; \; ds_j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56"/>
  <p:tag name="PICTUREFILESIZE" val="14408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        \Omega  \left(\underbrace{-\mathcal{L}_u \omega,-\mathcal{L}_v \omega }_{{\rm c.o.t.v.}} \right) &amp;= \int_{M} \omega \left(u,v \right) \mu&#10;\end{align*}&#10;\end{document}&#10;"/>
  <p:tag name="FILENAME" val="txp_fig"/>
  <p:tag name="FORMAT" val="pngmono"/>
  <p:tag name="RES" val="1200"/>
  <p:tag name="BLEND" val="0"/>
  <p:tag name="TRANSPARENT" val="1"/>
  <p:tag name="TBUG" val="0"/>
  <p:tag name="ALLOWFS" val="0"/>
  <p:tag name="ORIGWIDTH" val="151"/>
  <p:tag name="PICTUREFILESIZE" val="10678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times,amssymb,euscript,epsfig,latexsym,amsmath}&#10;\usepackage{graphicx}&#10;\usepackage{color}&#10;\begin{document}&#10;$\Omega$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19"/>
  <p:tag name="PICTUREFILESIZE" val="776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times,amssymb,euscript,epsfig,latexsym,amsmath}&#10;\usepackage{graphicx}&#10;\usepackage{color}&#10;\begin{document}&#10;$\omega$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16"/>
  <p:tag name="PICTUREFILESIZE" val="77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$u,v$&#10;\end{document}&#10;"/>
  <p:tag name="FILENAME" val="txp_fig"/>
  <p:tag name="FORMAT" val="pngmono"/>
  <p:tag name="RES" val="1200"/>
  <p:tag name="BLEND" val="0"/>
  <p:tag name="TRANSPARENT" val="1"/>
  <p:tag name="TBUG" val="0"/>
  <p:tag name="ALLOWFS" val="0"/>
  <p:tag name="ORIGWIDTH" val="16"/>
  <p:tag name="PICTUREFILESIZE" val="78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times,amssymb,euscript,epsfig,latexsym,amsmath}&#10;\usepackage{graphicx}&#10;\usepackage{color}&#10;\begin{document}&#10;$\mathbb{R}^3$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27"/>
  <p:tag name="PICTUREFILESIZE" val="127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omega_{{\rm p.v.}}(r)&amp;= \sum_{j=1}^N \Gamma_j \delta(r-r_j) dx \wedge dy, \\&#10;     \Rightarrow  \int_{\mathbb{R}^2} \omega_{{\rm p.v.}} \left(u,v \right) \mu &amp;=&#10;\sum_{j=1}^N \Gamma_j dx \wedge dy \;(u(r_j),v(r_j))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214"/>
  <p:tag name="PICTUREFILESIZE" val="30428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$\sum_{j=1}^N \Gamma_j dx_j \wedge dy_j$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78"/>
  <p:tag name="PICTUREFILESIZE" val="5660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omega_{{\rm fil}}(r)&amp;=\sum_{j=1}^N \Gamma_j \delta(r-r(s_j)) dn_{1,j} \wedge dn_{2,j}(s_j), \\&#10;     \Rightarrow  \int_{\mathbb{R}^3} \omega_{{\rm fil}} \left(u,v \right) \mu &amp;=&#10;\sum_{j=1}^N \Gamma_j \oint_{C_j}  dn_{1,j} \wedge dn_{2,j}(s_j) \;(u(s_j),v(s_j)) \; ds_j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282"/>
  <p:tag name="PICTUREFILESIZE" val="396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[ \sum_{j=1}^N \Gamma_j \oint_{C_j}  dn_{1,j} \wedge dn_{2,j}(s_j) \;(\;,\;) \; ds_j \]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55"/>
  <p:tag name="PICTUREFILESIZE" val="1294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times,amssymb,euscript,epsfig,latexsym,amsmath}&#10;\usepackage{graphicx}&#10;\usepackage{color}&#10;\begin{document}&#10;\begin{align*}&#10; n_{1,j}&#10;\end{align*}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37"/>
  <p:tag name="PICTUREFILESIZE" val="1872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times,amssymb,euscript,epsfig,latexsym,amsmath}&#10;\usepackage{graphicx}&#10;\usepackage{color}&#10;\begin{document}&#10;\begin{align*}&#10; n_{2,j}&#10;\end{align*}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37"/>
  <p:tag name="PICTUREFILESIZE" val="1872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times,amssymb,euscript,epsfig,latexsym,amsmath}&#10;\usepackage{graphicx}&#10;\usepackage{color}&#10;\begin{document}&#10;\begin{align*}&#10; C_j&#10;\end{align*}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24"/>
  <p:tag name="PICTUREFILESIZE" val="127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times,amssymb,euscript,epsfig,latexsym,amsmath}&#10;\usepackage{graphicx}&#10;\usepackage{color}&#10;\begin{document}&#10;\begin{align*}&#10; t_j&#10;\end{align*}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17"/>
  <p:tag name="PICTUREFILESIZE" val="1276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times,amssymb,euscript,epsfig,latexsym,amsmath}&#10;\usepackage{graphicx}&#10;\usepackage{color}&#10;\begin{document}&#10;$\omega$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16"/>
  <p:tag name="PICTUREFILESIZE" val="776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times,amssymb,euscript,epsfig,latexsym,amsmath}&#10;\usepackage{graphicx}&#10;\usepackage{color}&#10;\begin{document}&#10;$\omega$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16"/>
  <p:tag name="PICTUREFILESIZE" val="77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times,amssymb,euscript,epsfig,latexsym,amsmath}&#10;\usepackage{graphicx}&#10;\usepackage{color}&#10;\begin{document}&#10;$\mathbb{R}^4$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27"/>
  <p:tag name="PICTUREFILESIZE" val="127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times,amssymb,euscript,epsfig,latexsym,amsmath}&#10;\usepackage{graphicx}&#10;\usepackage{color}&#10;\begin{document}&#10;$\mathbb{R}^n$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27"/>
  <p:tag name="PICTUREFILESIZE" val="127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times,amssymb,euscript,epsfig,latexsym,amsmath}&#10;\usepackage{graphicx}&#10;\usepackage{color}&#10;\begin{document}&#10;$\star \omega$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26"/>
  <p:tag name="PICTUREFILESIZE" val="872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times,amssymb,euscript,epsfig,latexsym,amsmath}&#10;\usepackage{graphicx}&#10;\usepackage{color}&#10;\begin{document}&#10;$\star \omega$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26"/>
  <p:tag name="PICTUREFILESIZE" val="872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times,amssymb,euscript,epsfig,latexsym,amsmath}&#10;\usepackage{graphicx}&#10;\usepackage{color}&#10;\begin{document}&#10;$\mathbb{R}^3$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27"/>
  <p:tag name="PICTUREFILESIZE" val="127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hyperref}&#10;\usepackage{times,amssymb,euscript,epsfig,latexsym,amsmath}&#10;\usepackage{graphicx}&#10;\usepackage{color}&#10;\begin{document}&#10;\[{\bf d}\omega \neq 0\]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71"/>
  <p:tag name="PICTUREFILESIZE" val="2372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times,amssymb,euscript,epsfig,latexsym,amsmath}&#10;\usepackage{graphicx}&#10;\usepackage{color}&#10;\begin{document}&#10;$\mathbb{R}^4$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27"/>
  <p:tag name="PICTUREFILESIZE" val="1276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times,amssymb,euscript,epsfig,latexsym,amsmath}&#10;\usepackage{graphicx}&#10;\usepackage{color}&#10;\begin{document}&#10;$\star \omega$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26"/>
  <p:tag name="PICTUREFILESIZE" val="872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times,amssymb,euscript,epsfig,latexsym,amsmath}&#10;\usepackage{graphicx}&#10;\usepackage{color}&#10;\begin{document}&#10;$\Sigma$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18"/>
  <p:tag name="PICTUREFILESIZE" val="776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times,amssymb,euscript,epsfig,latexsym,amsmath}&#10;\usepackage{graphicx}&#10;\usepackage{color}&#10;\begin{document}&#10;\begin{align*}&#10;\omega_{\Sigma}(m)&#10;   &amp;=\Gamma \delta (m-p) dn_1 \wedge dn_2(p), \quad m \in \mathbb{R}^4, \: p \in \Sigma&#10;\end{align*}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487"/>
  <p:tag name="PICTUREFILESIZE" val="13852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times,amssymb,euscript,epsfig,latexsym,amsmath}&#10;\usepackage{graphicx}&#10;\usepackage{color}&#10;\begin{document}&#10;\begin{align*}&#10;\omega_{\Sigma}&#10;\end{align*}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29"/>
  <p:tag name="PICTUREFILESIZE" val="127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omega \wedge \omega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27"/>
  <p:tag name="PICTUREFILESIZE" val="1776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times,amssymb,euscript,epsfig,latexsym,amsmath}&#10;\usepackage{graphicx}&#10;\usepackage{color}&#10;\begin{document}&#10;\begin{align*}&#10; dn_1 \wedge dn_2(p)&#10;\end{align*}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122"/>
  <p:tag name="PICTUREFILESIZE" val="446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times,amssymb,euscript,epsfig,latexsym,amsmath}&#10;\usepackage{graphicx}&#10;\usepackage{color}&#10;\begin{document}&#10;$p$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14"/>
  <p:tag name="PICTUREFILESIZE" val="776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times,amssymb,euscript,epsfig,latexsym,amsmath}&#10;\usepackage{graphicx}&#10;\usepackage{color}&#10;\begin{document}&#10;$p$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14"/>
  <p:tag name="PICTUREFILESIZE" val="776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times,amssymb,euscript,epsfig,latexsym,amsmath}&#10;\usepackage{graphicx}&#10;\usepackage{color}&#10;\begin{document}&#10;\begin{align*}&#10; \Sigma&#10;\end{align*}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18"/>
  <p:tag name="PICTUREFILESIZE" val="776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times,amssymb,euscript,epsfig,latexsym,amsmath}&#10;\usepackage{graphicx}&#10;\usepackage{color}&#10;\begin{document}&#10;\begin{align*}&#10; n_1&#10;\end{align*}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24"/>
  <p:tag name="PICTUREFILESIZE" val="1276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times,amssymb,euscript,epsfig,latexsym,amsmath}&#10;\usepackage{graphicx}&#10;\usepackage{color}&#10;\begin{document}&#10;\begin{align*}&#10; n_2&#10;\end{align*}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25"/>
  <p:tag name="PICTUREFILESIZE" val="1276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times,amssymb,euscript,epsfig,latexsym,amsmath}&#10;\usepackage{graphicx}&#10;\usepackage{color}&#10;\begin{document}&#10;\begin{align*}&#10; t_1&#10;\end{align*}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19"/>
  <p:tag name="PICTUREFILESIZE" val="1276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times,amssymb,euscript,epsfig,latexsym,amsmath}&#10;\usepackage{graphicx}&#10;\usepackage{color}&#10;\begin{document}&#10;\begin{align*}&#10; t_2&#10;\end{align*}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19"/>
  <p:tag name="PICTUREFILESIZE" val="1276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article}&#10;\usepackage{amsmath,amssymb,latexsym,euscript,graphicx,times}&#10;\pagestyle{empty}&#10;\begin{document}&#10;\begin{align*}&#10;\mathbb{R}^2&#10;\end{align*}&#10;\end{document}&#10;"/>
  <p:tag name="EXTERNALNAME" val="txp_fig"/>
  <p:tag name="BLEND" val="False"/>
  <p:tag name="TRANSPARENT" val="True"/>
  <p:tag name="KEEPFILES" val="False"/>
  <p:tag name="DEBUGPAUSE" val="False"/>
  <p:tag name="RESOLUTION" val="1200"/>
  <p:tag name="TIMEOUT" val="(none)"/>
  <p:tag name="BOXWIDTH" val="425"/>
  <p:tag name="BOXHEIGHT" val="284"/>
  <p:tag name="BOXFONT" val="10"/>
  <p:tag name="BOXWRAP" val="False"/>
  <p:tag name="WORKAROUNDTRANSPARENCYBUG" val="False"/>
  <p:tag name="ALLOWFONTSUBSTITUTION" val="False"/>
  <p:tag name="BITMAPFORMAT" val="pngmono"/>
  <p:tag name="ORIGWIDTH" val="12"/>
  <p:tag name="PICTUREFILESIZE" val="794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mathbb{R}^3&#10;\end{align*}&#10;\end{document}&#10;"/>
  <p:tag name="FILENAME" val="txp_fig"/>
  <p:tag name="FORMAT" val="pngmono"/>
  <p:tag name="RES" val="1200"/>
  <p:tag name="BLEND" val="0"/>
  <p:tag name="TRANSPARENT" val="1"/>
  <p:tag name="TBUG" val="0"/>
  <p:tag name="ALLOWFS" val="0"/>
  <p:tag name="ORIGWIDTH" val="12"/>
  <p:tag name="PICTUREFILESIZE" val="788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times,amssymb,euscript,epsfig,latexsym,amsmath}&#10;\usepackage{graphicx}&#10;\usepackage{color}&#10;\begin{document}&#10;$\mathbb{R}^n$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27"/>
  <p:tag name="PICTUREFILESIZE" val="1276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nabla^2 v&amp;=-\nabla \times \omega_{{\rm vec}}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79"/>
  <p:tag name="PICTUREFILESIZE" val="4160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mathbb{R}^3&#10;\end{align*}&#10;\end{document}&#10;"/>
  <p:tag name="FILENAME" val="txp_fig"/>
  <p:tag name="FORMAT" val="pngmono"/>
  <p:tag name="RES" val="1200"/>
  <p:tag name="BLEND" val="0"/>
  <p:tag name="TRANSPARENT" val="1"/>
  <p:tag name="TBUG" val="0"/>
  <p:tag name="ALLOWFS" val="0"/>
  <p:tag name="ORIGWIDTH" val="12"/>
  <p:tag name="PICTUREFILESIZE" val="788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v_{SI} (q(\tilde{s}))&amp;=  \frac{\Gamma}{4\pi}\oint_{C} \frac{\textbf{t}(s) \times \left( \textbf{l}(\tilde{s})-\textbf{l}(s) \right) ds}{\left| \textbf{l}(\tilde{s})-\textbf{l} (s)  \right|^{3}}, \quad q(\tilde{s}) \in C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228"/>
  <p:tag name="PICTUREFILESIZE" val="23812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s=\tilde{s}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25"/>
  <p:tag name="PICTUREFILESIZE" val="1872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v_{SI} (q(\tilde{s}))&amp;= \lim_{\epsilon \rightarrow 0} \log \epsilon \; \frac{-\Gamma}{4\pi} \kappa(\tilde{s}) \; \mathbf{b}(\tilde{s}) \: + \: O(1) \; {\rm terms}, \\&#10;( \epsilon&amp;=\mid\tilde{s}-s\mid) 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217"/>
  <p:tag name="PICTUREFILESIZE" val="19984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$\tilde{s}$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7"/>
  <p:tag name="PICTUREFILESIZE" val="1276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$v_{SI}$ 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7"/>
  <p:tag name="PICTUREFILESIZE" val="1372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$v_{SI}$ 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7"/>
  <p:tag name="PICTUREFILESIZE" val="1372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$\epsilon$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6"/>
  <p:tag name="PICTUREFILESIZE" val="776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v_{SI,reg} (q(\tilde{s}))&amp;=  \log \epsilon \; \frac{-\Gamma}{4\pi} \kappa(\tilde{s}) \; \mathbf{b}(\tilde{s}) 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46"/>
  <p:tag name="PICTUREFILESIZE" val="1090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template"/>
  <p:tag name="SOURCE" val="TPT1  equation n=2,3  template TPT1  env TPENV1  fore 0  back 16777215  eqnno 1"/>
  <p:tag name="FILENAME" val="TP_tmp"/>
  <p:tag name="ORIGWIDTH" val="36"/>
  <p:tag name="PICTUREFILESIZE" val="2564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frac{\partial C (s,t)}{\partial t}&amp;=\frac{\partial C (s,t)}{\partial s}   \times \frac{\partial^2 C (s,t)}{\partial s^2}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40"/>
  <p:tag name="PICTUREFILESIZE" val="11908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mathbb{R}^3&#10;\end{align*}&#10;\end{document}&#10;"/>
  <p:tag name="FILENAME" val="txp_fig"/>
  <p:tag name="FORMAT" val="pngmono"/>
  <p:tag name="RES" val="1200"/>
  <p:tag name="BLEND" val="0"/>
  <p:tag name="TRANSPARENT" val="1"/>
  <p:tag name="TBUG" val="0"/>
  <p:tag name="ALLOWFS" val="0"/>
  <p:tag name="ORIGWIDTH" val="12"/>
  <p:tag name="PICTUREFILESIZE" val="788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$C: S^1 \times \mathbb{R} \rightarrow \mathbb{R}^3$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75"/>
  <p:tag name="PICTUREFILESIZE" val="4776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psi(s) &amp;=\kappa(s) \operatorname{exp} \left(i \int_0^s \tau(u) \; du \right)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38"/>
  <p:tag name="PICTUREFILESIZE" val="10256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-i \frac{\partial \psi}{\partial t} &amp;=\frac{\partial^2 \psi}{\partial s^2} + \frac{1}{2} \mid \psi \mid^2 \psi, \quad \psi: \mathbb{R} \times \mathbb{R} \rightarrow \mathbb{C}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94"/>
  <p:tag name="PICTUREFILESIZE" val="11312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$C: \mathbb{R} \times \mathbb{R} \rightarrow \mathbb{R}^3$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71"/>
  <p:tag name="PICTUREFILESIZE" val="4276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mathbb{R}^4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4"/>
  <p:tag name="PICTUREFILESIZE" val="1276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nabla^2 v&amp;=-\nabla \times \omega_{{\rm vec}}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79"/>
  <p:tag name="PICTUREFILESIZE" val="4160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delta {\bf d}v^{\flat}&amp;=\delta \omega, 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49"/>
  <p:tag name="PICTUREFILESIZE" val="3468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delta: \Omega^{k+1}(\mathbb{R}^4) \rightarrow \Omega^k(\mathbb{R}^4)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03"/>
  <p:tag name="PICTUREFILESIZE" val="7968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slides}\pagestyle{empty}&#10;\usepackage{hyperref}&#10;\usepackage{times,amssymb,euscript,epsfig,latexsym,amsmath}&#10;\usepackage{graphicx}&#10;\usepackage{color}&#10;\begin{document}&#10;\[\omega={\bf d}v^{\flat}\]&#10;\end{document}&#10;"/>
  <p:tag name="FILENAME" val="TP_tmp"/>
  <p:tag name="FORMAT" val="emf"/>
  <p:tag name="RES" val="1200"/>
  <p:tag name="BLEND" val="0"/>
  <p:tag name="TRANSPARENT" val="0"/>
  <p:tag name="TBUG" val="0"/>
  <p:tag name="ALLOWFS" val="0"/>
  <p:tag name="ORIGWIDTH" val="77"/>
  <p:tag name="PICTUREFILESIZE" val="2776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 \delta&amp;=-\star {\bf d} \star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49"/>
  <p:tag name="PICTUREFILESIZE" val="3276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nabla^2v_i&amp;=f_i, \quad i=1,\cdots,4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09"/>
  <p:tag name="PICTUREFILESIZE" val="7160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$\left\{e_i \right\}$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9"/>
  <p:tag name="PICTUREFILESIZE" val="2276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f_i:=\delta \omega (e_i)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53"/>
  <p:tag name="PICTUREFILESIZE" val="4468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v(\tilde{m})&amp;=- \int_{\mathbb{R}^4}  (\star ({\bf d}_mG(m,\tilde{m})  \wedge \star  \omega))^{\sharp} \mu_{m}, \quad m, \tilde{m} \in \mathbb{R}^4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233"/>
  <p:tag name="PICTUREFILESIZE" val="16448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$G=- \left(\pi^2 (\mid r(m)-r(\tilde{m}) \mid^2) \right)^{-1}$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40"/>
  <p:tag name="PICTUREFILESIZE" val="11872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mathbb{R}^4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4"/>
  <p:tag name="PICTUREFILESIZE" val="1276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mathbb{R}^4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14"/>
  <p:tag name="PICTUREFILESIZE" val="1276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\begin{align*}&#10;\omega&#10;\end{align*}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9"/>
  <p:tag name="PICTUREFILESIZE" val="776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" val="latex"/>
  <p:tag name="SOURCE" val="\documentclass{article}&#10;\usepackage{amsmath,amssymb,latexsym,euscript,graphicx,times}&#10;\pagestyle{empty}&#10;\begin{document}&#10;$\tilde{m} \in \mathbb{R}^4$&#10;\end{document}&#10;"/>
  <p:tag name="FILENAME" val="txp_fig"/>
  <p:tag name="FORMAT" val="emf"/>
  <p:tag name="RES" val="1200"/>
  <p:tag name="BLEND" val="0"/>
  <p:tag name="TRANSPARENT" val="0"/>
  <p:tag name="TBUG" val="0"/>
  <p:tag name="ALLOWFS" val="0"/>
  <p:tag name="ORIGWIDTH" val="35"/>
  <p:tag name="PICTUREFILESIZE" val="2776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33574</TotalTime>
  <Words>1983</Words>
  <Application>Microsoft Office PowerPoint</Application>
  <PresentationFormat>On-screen Show (4:3)</PresentationFormat>
  <Paragraphs>382</Paragraphs>
  <Slides>40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Office Theme</vt:lpstr>
      <vt:lpstr>VORTEX DYNAMICS OF CLASSICAL FLUIDS IN HIGHER DIMENSIONS </vt:lpstr>
      <vt:lpstr>Outline</vt:lpstr>
      <vt:lpstr>Vorticity of ideal fluids in  </vt:lpstr>
      <vt:lpstr>Vorticity of ideal fluids in</vt:lpstr>
      <vt:lpstr>Vorticity of ideal fluids in  </vt:lpstr>
      <vt:lpstr>Singular distributions of vorticity</vt:lpstr>
      <vt:lpstr>Singular distributions of vorticity    </vt:lpstr>
      <vt:lpstr>Singular distributions of vorticity       </vt:lpstr>
      <vt:lpstr>Singular distributions of vorticity</vt:lpstr>
      <vt:lpstr>Singular distributions of vorticity</vt:lpstr>
      <vt:lpstr>Singular distributions of vorticity</vt:lpstr>
      <vt:lpstr>Singular distributions of vorticity</vt:lpstr>
      <vt:lpstr>Singular distributions of vorticity</vt:lpstr>
      <vt:lpstr>Singular distributions of vorticity</vt:lpstr>
      <vt:lpstr>Singular distributions of vorticity</vt:lpstr>
      <vt:lpstr>Singular distributions of vorticity</vt:lpstr>
      <vt:lpstr>Dynamics of singular vorticity</vt:lpstr>
      <vt:lpstr>Dynamics of singular vorticity</vt:lpstr>
      <vt:lpstr>Dynamics of singular vorticity</vt:lpstr>
      <vt:lpstr>Dynamics of singular vorticity</vt:lpstr>
      <vt:lpstr>Dynamics of singular vorticity</vt:lpstr>
      <vt:lpstr>Dynamics of singular vorticity</vt:lpstr>
      <vt:lpstr>Dynamics of singular vorticity</vt:lpstr>
      <vt:lpstr>Dynamics of singular vorticity</vt:lpstr>
      <vt:lpstr>Dynamics of singular vorticity</vt:lpstr>
      <vt:lpstr>Dynamics of singular vorticity</vt:lpstr>
      <vt:lpstr>Dynamics of singular vorticity</vt:lpstr>
      <vt:lpstr>Dynamics of singular vorticity</vt:lpstr>
      <vt:lpstr>Dynamics of singular vorticity</vt:lpstr>
      <vt:lpstr>Dynamics of singular vorticity</vt:lpstr>
      <vt:lpstr>Dynamics of singular vorticity</vt:lpstr>
      <vt:lpstr>Dynamics of singular vorticity</vt:lpstr>
      <vt:lpstr>Dynamics of singular vorticity</vt:lpstr>
      <vt:lpstr>Dynamics of singular vorticity</vt:lpstr>
      <vt:lpstr>Dynamics of singular vorticity</vt:lpstr>
      <vt:lpstr>The dynamics of the four-form </vt:lpstr>
      <vt:lpstr>An application to Ertel’s theorem in </vt:lpstr>
      <vt:lpstr>References</vt:lpstr>
      <vt:lpstr>References</vt:lpstr>
      <vt:lpstr>Open questions/future directions</vt:lpstr>
    </vt:vector>
  </TitlesOfParts>
  <Company>New Mexico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Hamiltonian Fluid Mechanics</dc:title>
  <dc:creator>shashi</dc:creator>
  <cp:lastModifiedBy>Shashikanth, Banavara</cp:lastModifiedBy>
  <cp:revision>723</cp:revision>
  <dcterms:created xsi:type="dcterms:W3CDTF">2007-11-25T04:10:24Z</dcterms:created>
  <dcterms:modified xsi:type="dcterms:W3CDTF">2012-07-26T01:55:26Z</dcterms:modified>
</cp:coreProperties>
</file>